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256" r:id="rId2"/>
    <p:sldId id="258" r:id="rId3"/>
    <p:sldId id="259" r:id="rId4"/>
    <p:sldId id="260" r:id="rId5"/>
    <p:sldId id="261" r:id="rId6"/>
    <p:sldId id="262" r:id="rId7"/>
    <p:sldId id="264" r:id="rId8"/>
    <p:sldId id="265" r:id="rId9"/>
    <p:sldId id="289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87" r:id="rId22"/>
  </p:sldIdLst>
  <p:sldSz cx="9144000" cy="6858000" type="screen4x3"/>
  <p:notesSz cx="9926638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FF"/>
    <a:srgbClr val="0033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414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3372" y="0"/>
            <a:ext cx="4301543" cy="3414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657CF7-89C5-44A1-926E-2F130B6D77DA}" type="datetimeFigureOut">
              <a:rPr lang="ru-RU" smtClean="0"/>
              <a:pPr/>
              <a:t>26.11.2024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433763" y="849313"/>
            <a:ext cx="3059112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664" y="3271382"/>
            <a:ext cx="7941310" cy="267658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6219"/>
            <a:ext cx="4301543" cy="3414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3372" y="6456219"/>
            <a:ext cx="4301543" cy="3414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5DC0B0-1D6B-42AB-ACF9-BF8B95E82C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333585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5DC0B0-1D6B-42AB-ACF9-BF8B95E82CBF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74747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C00000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C00000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11/26/2024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C00000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11/26/2024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11/26/2024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88442" y="1060830"/>
            <a:ext cx="8567115" cy="13792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C00000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56108" y="1068070"/>
            <a:ext cx="8439150" cy="46716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check.ege.edu.ru/" TargetMode="Externa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 rotWithShape="1">
          <a:blip r:embed="rId2" cstate="print"/>
          <a:srcRect b="6666"/>
          <a:stretch/>
        </p:blipFill>
        <p:spPr>
          <a:xfrm>
            <a:off x="0" y="0"/>
            <a:ext cx="9135872" cy="6857999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986536" y="994186"/>
            <a:ext cx="7162800" cy="2362200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/>
                </a:solidFill>
              </a:rPr>
              <a:t>Особенности организации и проведения ГИА-11 </a:t>
            </a:r>
            <a:r>
              <a:rPr lang="ru-RU" sz="3600" b="1">
                <a:solidFill>
                  <a:schemeClr val="tx1"/>
                </a:solidFill>
              </a:rPr>
              <a:t>в 2025 </a:t>
            </a:r>
            <a:r>
              <a:rPr lang="ru-RU" sz="3600" b="1" dirty="0">
                <a:solidFill>
                  <a:schemeClr val="tx1"/>
                </a:solidFill>
              </a:rPr>
              <a:t>году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DFDBC9E5-55D6-979D-60F5-4C2A5A51D8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7777" b="26668"/>
          <a:stretch/>
        </p:blipFill>
        <p:spPr bwMode="auto">
          <a:xfrm>
            <a:off x="533400" y="3657600"/>
            <a:ext cx="2438400" cy="284178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7527" y="465247"/>
            <a:ext cx="8551673" cy="7237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735"/>
              </a:lnSpc>
              <a:spcBef>
                <a:spcPts val="100"/>
              </a:spcBef>
            </a:pPr>
            <a:r>
              <a:rPr sz="3600" b="1" spc="-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</a:t>
            </a:r>
            <a:r>
              <a:rPr sz="3600" b="1" spc="-1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ЕГЭ</a:t>
            </a:r>
            <a:r>
              <a:rPr sz="3600" b="1" spc="-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</a:t>
            </a:r>
            <a:r>
              <a:rPr sz="3600" b="1" spc="-2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b="1" spc="-15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математике</a:t>
            </a:r>
            <a:r>
              <a:rPr sz="3600" b="1" spc="2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spc="2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sz="3600" b="1" spc="-1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spc="-1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spc="-1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sz="3600" b="1" spc="-5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выбор</a:t>
            </a:r>
            <a:r>
              <a:rPr sz="3600" b="1" spc="-1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базы</a:t>
            </a:r>
            <a:r>
              <a:rPr sz="3600" b="1" spc="-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ИЛИ</a:t>
            </a:r>
            <a:r>
              <a:rPr lang="ru-RU" sz="3600" b="1" spc="-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b="1" spc="-1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профиля</a:t>
            </a:r>
            <a:endParaRPr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28015" y="1629536"/>
            <a:ext cx="8851900" cy="1757045"/>
          </a:xfrm>
          <a:custGeom>
            <a:avLst/>
            <a:gdLst/>
            <a:ahLst/>
            <a:cxnLst/>
            <a:rect l="l" t="t" r="r" b="b"/>
            <a:pathLst>
              <a:path w="8851900" h="1757045">
                <a:moveTo>
                  <a:pt x="8558657" y="0"/>
                </a:moveTo>
                <a:lnTo>
                  <a:pt x="292773" y="0"/>
                </a:lnTo>
                <a:lnTo>
                  <a:pt x="245283" y="3831"/>
                </a:lnTo>
                <a:lnTo>
                  <a:pt x="200233" y="14924"/>
                </a:lnTo>
                <a:lnTo>
                  <a:pt x="158225" y="32674"/>
                </a:lnTo>
                <a:lnTo>
                  <a:pt x="119864" y="56481"/>
                </a:lnTo>
                <a:lnTo>
                  <a:pt x="85750" y="85740"/>
                </a:lnTo>
                <a:lnTo>
                  <a:pt x="56487" y="119850"/>
                </a:lnTo>
                <a:lnTo>
                  <a:pt x="32678" y="158207"/>
                </a:lnTo>
                <a:lnTo>
                  <a:pt x="14925" y="200208"/>
                </a:lnTo>
                <a:lnTo>
                  <a:pt x="3831" y="245252"/>
                </a:lnTo>
                <a:lnTo>
                  <a:pt x="0" y="292735"/>
                </a:lnTo>
                <a:lnTo>
                  <a:pt x="0" y="1463802"/>
                </a:lnTo>
                <a:lnTo>
                  <a:pt x="3831" y="1511284"/>
                </a:lnTo>
                <a:lnTo>
                  <a:pt x="14925" y="1556328"/>
                </a:lnTo>
                <a:lnTo>
                  <a:pt x="32678" y="1598329"/>
                </a:lnTo>
                <a:lnTo>
                  <a:pt x="56487" y="1636686"/>
                </a:lnTo>
                <a:lnTo>
                  <a:pt x="85750" y="1670796"/>
                </a:lnTo>
                <a:lnTo>
                  <a:pt x="119864" y="1700055"/>
                </a:lnTo>
                <a:lnTo>
                  <a:pt x="158225" y="1723862"/>
                </a:lnTo>
                <a:lnTo>
                  <a:pt x="200233" y="1741612"/>
                </a:lnTo>
                <a:lnTo>
                  <a:pt x="245283" y="1752705"/>
                </a:lnTo>
                <a:lnTo>
                  <a:pt x="292773" y="1756537"/>
                </a:lnTo>
                <a:lnTo>
                  <a:pt x="8558657" y="1756537"/>
                </a:lnTo>
                <a:lnTo>
                  <a:pt x="8606139" y="1752705"/>
                </a:lnTo>
                <a:lnTo>
                  <a:pt x="8651183" y="1741612"/>
                </a:lnTo>
                <a:lnTo>
                  <a:pt x="8693184" y="1723862"/>
                </a:lnTo>
                <a:lnTo>
                  <a:pt x="8731541" y="1700055"/>
                </a:lnTo>
                <a:lnTo>
                  <a:pt x="8765651" y="1670796"/>
                </a:lnTo>
                <a:lnTo>
                  <a:pt x="8794910" y="1636686"/>
                </a:lnTo>
                <a:lnTo>
                  <a:pt x="8818717" y="1598329"/>
                </a:lnTo>
                <a:lnTo>
                  <a:pt x="8836467" y="1556328"/>
                </a:lnTo>
                <a:lnTo>
                  <a:pt x="8847560" y="1511284"/>
                </a:lnTo>
                <a:lnTo>
                  <a:pt x="8851391" y="1463802"/>
                </a:lnTo>
                <a:lnTo>
                  <a:pt x="8851391" y="292735"/>
                </a:lnTo>
                <a:lnTo>
                  <a:pt x="8847560" y="245252"/>
                </a:lnTo>
                <a:lnTo>
                  <a:pt x="8836467" y="200208"/>
                </a:lnTo>
                <a:lnTo>
                  <a:pt x="8818717" y="158207"/>
                </a:lnTo>
                <a:lnTo>
                  <a:pt x="8794910" y="119850"/>
                </a:lnTo>
                <a:lnTo>
                  <a:pt x="8765651" y="85740"/>
                </a:lnTo>
                <a:lnTo>
                  <a:pt x="8731541" y="56481"/>
                </a:lnTo>
                <a:lnTo>
                  <a:pt x="8693184" y="32674"/>
                </a:lnTo>
                <a:lnTo>
                  <a:pt x="8651183" y="14924"/>
                </a:lnTo>
                <a:lnTo>
                  <a:pt x="8606139" y="3831"/>
                </a:lnTo>
                <a:lnTo>
                  <a:pt x="8558657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92709" y="2123643"/>
            <a:ext cx="8239759" cy="161839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705"/>
              </a:lnSpc>
              <a:spcBef>
                <a:spcPts val="100"/>
              </a:spcBef>
            </a:pPr>
            <a:r>
              <a:rPr sz="2400" b="1" spc="-1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Оценивается</a:t>
            </a:r>
            <a:r>
              <a:rPr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5-ти</a:t>
            </a:r>
            <a:r>
              <a:rPr sz="2400" b="1" spc="1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балльной</a:t>
            </a:r>
            <a:r>
              <a:rPr sz="2400" b="1" spc="-1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1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шкале,</a:t>
            </a:r>
            <a:r>
              <a:rPr sz="2400" b="1" spc="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1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учитывается</a:t>
            </a:r>
            <a:r>
              <a:rPr sz="2400" b="1" spc="1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</a:t>
            </a:r>
            <a:endParaRPr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ts val="2705"/>
              </a:lnSpc>
            </a:pPr>
            <a:r>
              <a:rPr sz="2400" b="1" spc="-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получении</a:t>
            </a:r>
            <a:r>
              <a:rPr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1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аттестата </a:t>
            </a:r>
            <a:r>
              <a:rPr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2400" b="1" spc="-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среднем</a:t>
            </a:r>
            <a:r>
              <a:rPr sz="2400" b="1" spc="-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1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общем </a:t>
            </a:r>
            <a:r>
              <a:rPr sz="2400" b="1" spc="-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образовании</a:t>
            </a:r>
            <a:endParaRPr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450" dirty="0">
              <a:latin typeface="Cambria"/>
              <a:cs typeface="Cambria"/>
            </a:endParaRPr>
          </a:p>
          <a:p>
            <a:pPr marL="344805" indent="-229235">
              <a:lnSpc>
                <a:spcPct val="100000"/>
              </a:lnSpc>
              <a:buFont typeface="Cambria"/>
              <a:buChar char="•"/>
              <a:tabLst>
                <a:tab pos="345440" algn="l"/>
              </a:tabLst>
            </a:pPr>
            <a:r>
              <a:rPr sz="2400" b="1" spc="-5" dirty="0">
                <a:latin typeface="Cambria"/>
                <a:cs typeface="Cambria"/>
              </a:rPr>
              <a:t>База</a:t>
            </a:r>
            <a:endParaRPr sz="2400" dirty="0">
              <a:latin typeface="Cambria"/>
              <a:cs typeface="Cambri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28015" y="4091559"/>
            <a:ext cx="8851900" cy="1651000"/>
          </a:xfrm>
          <a:custGeom>
            <a:avLst/>
            <a:gdLst/>
            <a:ahLst/>
            <a:cxnLst/>
            <a:rect l="l" t="t" r="r" b="b"/>
            <a:pathLst>
              <a:path w="8851900" h="1651000">
                <a:moveTo>
                  <a:pt x="8576310" y="0"/>
                </a:moveTo>
                <a:lnTo>
                  <a:pt x="275107" y="0"/>
                </a:lnTo>
                <a:lnTo>
                  <a:pt x="225655" y="4432"/>
                </a:lnTo>
                <a:lnTo>
                  <a:pt x="179111" y="17213"/>
                </a:lnTo>
                <a:lnTo>
                  <a:pt x="136253" y="37563"/>
                </a:lnTo>
                <a:lnTo>
                  <a:pt x="97857" y="64706"/>
                </a:lnTo>
                <a:lnTo>
                  <a:pt x="64700" y="97863"/>
                </a:lnTo>
                <a:lnTo>
                  <a:pt x="37559" y="136256"/>
                </a:lnTo>
                <a:lnTo>
                  <a:pt x="17210" y="179109"/>
                </a:lnTo>
                <a:lnTo>
                  <a:pt x="4432" y="225643"/>
                </a:lnTo>
                <a:lnTo>
                  <a:pt x="0" y="275082"/>
                </a:lnTo>
                <a:lnTo>
                  <a:pt x="0" y="1375537"/>
                </a:lnTo>
                <a:lnTo>
                  <a:pt x="4432" y="1424981"/>
                </a:lnTo>
                <a:lnTo>
                  <a:pt x="17210" y="1471519"/>
                </a:lnTo>
                <a:lnTo>
                  <a:pt x="37559" y="1514373"/>
                </a:lnTo>
                <a:lnTo>
                  <a:pt x="64700" y="1552766"/>
                </a:lnTo>
                <a:lnTo>
                  <a:pt x="97857" y="1585921"/>
                </a:lnTo>
                <a:lnTo>
                  <a:pt x="136253" y="1613060"/>
                </a:lnTo>
                <a:lnTo>
                  <a:pt x="179111" y="1633408"/>
                </a:lnTo>
                <a:lnTo>
                  <a:pt x="225655" y="1646186"/>
                </a:lnTo>
                <a:lnTo>
                  <a:pt x="275107" y="1650619"/>
                </a:lnTo>
                <a:lnTo>
                  <a:pt x="8576310" y="1650619"/>
                </a:lnTo>
                <a:lnTo>
                  <a:pt x="8625748" y="1646186"/>
                </a:lnTo>
                <a:lnTo>
                  <a:pt x="8672282" y="1633408"/>
                </a:lnTo>
                <a:lnTo>
                  <a:pt x="8715135" y="1613060"/>
                </a:lnTo>
                <a:lnTo>
                  <a:pt x="8753528" y="1585921"/>
                </a:lnTo>
                <a:lnTo>
                  <a:pt x="8786685" y="1552766"/>
                </a:lnTo>
                <a:lnTo>
                  <a:pt x="8813828" y="1514373"/>
                </a:lnTo>
                <a:lnTo>
                  <a:pt x="8834178" y="1471519"/>
                </a:lnTo>
                <a:lnTo>
                  <a:pt x="8846959" y="1424981"/>
                </a:lnTo>
                <a:lnTo>
                  <a:pt x="8851391" y="1375537"/>
                </a:lnTo>
                <a:lnTo>
                  <a:pt x="8851391" y="275082"/>
                </a:lnTo>
                <a:lnTo>
                  <a:pt x="8846959" y="225643"/>
                </a:lnTo>
                <a:lnTo>
                  <a:pt x="8834178" y="179109"/>
                </a:lnTo>
                <a:lnTo>
                  <a:pt x="8813828" y="136256"/>
                </a:lnTo>
                <a:lnTo>
                  <a:pt x="8786685" y="97863"/>
                </a:lnTo>
                <a:lnTo>
                  <a:pt x="8753528" y="64706"/>
                </a:lnTo>
                <a:lnTo>
                  <a:pt x="8715135" y="37563"/>
                </a:lnTo>
                <a:lnTo>
                  <a:pt x="8672282" y="17213"/>
                </a:lnTo>
                <a:lnTo>
                  <a:pt x="8625748" y="4432"/>
                </a:lnTo>
                <a:lnTo>
                  <a:pt x="8576310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87527" y="4211828"/>
            <a:ext cx="8257540" cy="1891030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12700" marR="5080">
              <a:lnSpc>
                <a:spcPts val="2530"/>
              </a:lnSpc>
              <a:spcBef>
                <a:spcPts val="475"/>
              </a:spcBef>
            </a:pPr>
            <a:r>
              <a:rPr sz="2400" b="1" spc="-10" dirty="0">
                <a:solidFill>
                  <a:srgbClr val="FFFFFF"/>
                </a:solidFill>
                <a:latin typeface="Cambria"/>
                <a:cs typeface="Cambria"/>
              </a:rPr>
              <a:t>Оценивается</a:t>
            </a:r>
            <a:r>
              <a:rPr sz="2400" b="1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Cambria"/>
                <a:cs typeface="Cambria"/>
              </a:rPr>
              <a:t>по</a:t>
            </a:r>
            <a:r>
              <a:rPr sz="2400" b="1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Cambria"/>
                <a:cs typeface="Cambria"/>
              </a:rPr>
              <a:t>100-балльной</a:t>
            </a:r>
            <a:r>
              <a:rPr sz="2400" b="1" spc="2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Cambria"/>
                <a:cs typeface="Cambria"/>
              </a:rPr>
              <a:t>шкале,</a:t>
            </a:r>
            <a:r>
              <a:rPr sz="2400" b="1" spc="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b="1" spc="-15" dirty="0">
                <a:solidFill>
                  <a:srgbClr val="FFFFFF"/>
                </a:solidFill>
                <a:latin typeface="Cambria"/>
                <a:cs typeface="Cambria"/>
              </a:rPr>
              <a:t>учитываются</a:t>
            </a:r>
            <a:r>
              <a:rPr sz="2400" b="1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Cambria"/>
                <a:cs typeface="Cambria"/>
              </a:rPr>
              <a:t>при </a:t>
            </a:r>
            <a:r>
              <a:rPr sz="2400" b="1" spc="-509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Cambria"/>
                <a:cs typeface="Cambria"/>
              </a:rPr>
              <a:t>получении</a:t>
            </a:r>
            <a:r>
              <a:rPr sz="2400" b="1" spc="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Cambria"/>
                <a:cs typeface="Cambria"/>
              </a:rPr>
              <a:t>аттестата,</a:t>
            </a:r>
            <a:r>
              <a:rPr sz="2400" b="1" spc="-5" dirty="0">
                <a:solidFill>
                  <a:srgbClr val="FFFFFF"/>
                </a:solidFill>
                <a:latin typeface="Cambria"/>
                <a:cs typeface="Cambria"/>
              </a:rPr>
              <a:t> могут </a:t>
            </a:r>
            <a:r>
              <a:rPr sz="2400" b="1" dirty="0">
                <a:solidFill>
                  <a:srgbClr val="FFFFFF"/>
                </a:solidFill>
                <a:latin typeface="Cambria"/>
                <a:cs typeface="Cambria"/>
              </a:rPr>
              <a:t>быть</a:t>
            </a:r>
            <a:r>
              <a:rPr sz="2400" b="1" spc="-5" dirty="0">
                <a:solidFill>
                  <a:srgbClr val="FFFFFF"/>
                </a:solidFill>
                <a:latin typeface="Cambria"/>
                <a:cs typeface="Cambria"/>
              </a:rPr>
              <a:t> использованы </a:t>
            </a:r>
            <a:r>
              <a:rPr sz="2400" b="1" dirty="0">
                <a:solidFill>
                  <a:srgbClr val="FFFFFF"/>
                </a:solidFill>
                <a:latin typeface="Cambria"/>
                <a:cs typeface="Cambria"/>
              </a:rPr>
              <a:t>в</a:t>
            </a:r>
            <a:endParaRPr sz="2400">
              <a:latin typeface="Cambria"/>
              <a:cs typeface="Cambria"/>
            </a:endParaRPr>
          </a:p>
          <a:p>
            <a:pPr marL="12700">
              <a:lnSpc>
                <a:spcPts val="2335"/>
              </a:lnSpc>
            </a:pPr>
            <a:r>
              <a:rPr sz="2400" b="1" spc="-15" dirty="0">
                <a:solidFill>
                  <a:srgbClr val="FFFFFF"/>
                </a:solidFill>
                <a:latin typeface="Cambria"/>
                <a:cs typeface="Cambria"/>
              </a:rPr>
              <a:t>качестве</a:t>
            </a:r>
            <a:r>
              <a:rPr sz="2400" b="1" spc="-5" dirty="0">
                <a:solidFill>
                  <a:srgbClr val="FFFFFF"/>
                </a:solidFill>
                <a:latin typeface="Cambria"/>
                <a:cs typeface="Cambria"/>
              </a:rPr>
              <a:t> вступительных испытаний</a:t>
            </a:r>
            <a:r>
              <a:rPr sz="2400" b="1" spc="-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Cambria"/>
                <a:cs typeface="Cambria"/>
              </a:rPr>
              <a:t>при поступлении</a:t>
            </a:r>
            <a:r>
              <a:rPr sz="2400" b="1" spc="-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mbria"/>
                <a:cs typeface="Cambria"/>
              </a:rPr>
              <a:t>в</a:t>
            </a:r>
            <a:endParaRPr sz="2400">
              <a:latin typeface="Cambria"/>
              <a:cs typeface="Cambria"/>
            </a:endParaRPr>
          </a:p>
          <a:p>
            <a:pPr marL="12700">
              <a:lnSpc>
                <a:spcPts val="2705"/>
              </a:lnSpc>
            </a:pPr>
            <a:r>
              <a:rPr sz="2400" b="1" spc="-5" dirty="0">
                <a:solidFill>
                  <a:srgbClr val="FFFFFF"/>
                </a:solidFill>
                <a:latin typeface="Cambria"/>
                <a:cs typeface="Cambria"/>
              </a:rPr>
              <a:t>ВУЗ</a:t>
            </a:r>
            <a:endParaRPr sz="2400">
              <a:latin typeface="Cambria"/>
              <a:cs typeface="Cambria"/>
            </a:endParaRPr>
          </a:p>
          <a:p>
            <a:pPr marL="349885" indent="-229235">
              <a:lnSpc>
                <a:spcPct val="100000"/>
              </a:lnSpc>
              <a:spcBef>
                <a:spcPts val="1325"/>
              </a:spcBef>
              <a:buFont typeface="Cambria"/>
              <a:buChar char="•"/>
              <a:tabLst>
                <a:tab pos="350520" algn="l"/>
              </a:tabLst>
            </a:pPr>
            <a:r>
              <a:rPr sz="2400" b="1" spc="-10" dirty="0">
                <a:latin typeface="Cambria"/>
                <a:cs typeface="Cambria"/>
              </a:rPr>
              <a:t>Профиль</a:t>
            </a:r>
            <a:endParaRPr sz="24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1000" y="1447800"/>
            <a:ext cx="8461375" cy="3692036"/>
          </a:xfrm>
          <a:prstGeom prst="rect">
            <a:avLst/>
          </a:prstGeom>
        </p:spPr>
        <p:txBody>
          <a:bodyPr vert="horz" wrap="square" lIns="0" tIns="102870" rIns="0" bIns="0" rtlCol="0">
            <a:spAutoFit/>
          </a:bodyPr>
          <a:lstStyle/>
          <a:p>
            <a:pPr marL="241300" marR="319405" indent="-228600">
              <a:lnSpc>
                <a:spcPts val="2590"/>
              </a:lnSpc>
              <a:spcBef>
                <a:spcPts val="1035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b="1" smtClean="0">
                <a:solidFill>
                  <a:srgbClr val="001F5F"/>
                </a:solidFill>
                <a:latin typeface="Cambria"/>
                <a:cs typeface="Cambria"/>
              </a:rPr>
              <a:t>средства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связи,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электронно-вычислительную </a:t>
            </a:r>
            <a:r>
              <a:rPr sz="2400" b="1" spc="-45" dirty="0">
                <a:solidFill>
                  <a:srgbClr val="001F5F"/>
                </a:solidFill>
                <a:latin typeface="Cambria"/>
                <a:cs typeface="Cambria"/>
              </a:rPr>
              <a:t>технику, </a:t>
            </a:r>
            <a:r>
              <a:rPr sz="2400" b="1" spc="-5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15" dirty="0">
                <a:solidFill>
                  <a:srgbClr val="001F5F"/>
                </a:solidFill>
                <a:latin typeface="Cambria"/>
                <a:cs typeface="Cambria"/>
              </a:rPr>
              <a:t>фото-,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5" dirty="0">
                <a:solidFill>
                  <a:srgbClr val="001F5F"/>
                </a:solidFill>
                <a:latin typeface="Cambria"/>
                <a:cs typeface="Cambria"/>
              </a:rPr>
              <a:t>аудио</a:t>
            </a:r>
            <a:r>
              <a:rPr sz="2400" b="1" spc="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20" dirty="0">
                <a:solidFill>
                  <a:srgbClr val="001F5F"/>
                </a:solidFill>
                <a:latin typeface="Cambria"/>
                <a:cs typeface="Cambria"/>
              </a:rPr>
              <a:t>и</a:t>
            </a:r>
            <a:r>
              <a:rPr sz="2400" b="1" spc="-20" dirty="0">
                <a:solidFill>
                  <a:srgbClr val="001F5F"/>
                </a:solidFill>
                <a:latin typeface="Arial"/>
                <a:cs typeface="Arial"/>
              </a:rPr>
              <a:t> </a:t>
            </a:r>
            <a:r>
              <a:rPr sz="2400" b="1" spc="-20" dirty="0">
                <a:solidFill>
                  <a:srgbClr val="001F5F"/>
                </a:solidFill>
                <a:latin typeface="Cambria"/>
                <a:cs typeface="Cambria"/>
              </a:rPr>
              <a:t>видеоаппаратуру,</a:t>
            </a:r>
            <a:r>
              <a:rPr sz="2400" b="1" spc="2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справочные</a:t>
            </a:r>
            <a:endParaRPr sz="2400" dirty="0">
              <a:latin typeface="Cambria"/>
              <a:cs typeface="Cambria"/>
            </a:endParaRPr>
          </a:p>
          <a:p>
            <a:pPr marL="241300" marR="808355">
              <a:lnSpc>
                <a:spcPts val="2590"/>
              </a:lnSpc>
              <a:spcBef>
                <a:spcPts val="5"/>
              </a:spcBef>
            </a:pP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материалы,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письменные заметки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и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 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иные средства </a:t>
            </a:r>
            <a:r>
              <a:rPr sz="2400" b="1" spc="-5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хранения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и</a:t>
            </a:r>
            <a:r>
              <a:rPr sz="2400" b="1" spc="-10" dirty="0">
                <a:solidFill>
                  <a:srgbClr val="001F5F"/>
                </a:solidFill>
                <a:latin typeface="Arial"/>
                <a:cs typeface="Arial"/>
              </a:rPr>
              <a:t> 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передачи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информации;</a:t>
            </a:r>
            <a:endParaRPr sz="2400" dirty="0">
              <a:latin typeface="Cambria"/>
              <a:cs typeface="Cambria"/>
            </a:endParaRPr>
          </a:p>
          <a:p>
            <a:pPr marL="241300" marR="673735" indent="-228600">
              <a:lnSpc>
                <a:spcPts val="2590"/>
              </a:lnSpc>
              <a:spcBef>
                <a:spcPts val="1015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выносить </a:t>
            </a:r>
            <a:r>
              <a:rPr sz="2400" b="1" spc="-30" dirty="0">
                <a:solidFill>
                  <a:srgbClr val="001F5F"/>
                </a:solidFill>
                <a:latin typeface="Cambria"/>
                <a:cs typeface="Cambria"/>
              </a:rPr>
              <a:t>из</a:t>
            </a:r>
            <a:r>
              <a:rPr sz="2400" b="1" spc="-30" dirty="0">
                <a:solidFill>
                  <a:srgbClr val="001F5F"/>
                </a:solidFill>
                <a:latin typeface="Arial"/>
                <a:cs typeface="Arial"/>
              </a:rPr>
              <a:t> </a:t>
            </a:r>
            <a:r>
              <a:rPr sz="2400" b="1" spc="-30" dirty="0">
                <a:solidFill>
                  <a:srgbClr val="001F5F"/>
                </a:solidFill>
                <a:latin typeface="Cambria"/>
                <a:cs typeface="Cambria"/>
              </a:rPr>
              <a:t>аудиторий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и</a:t>
            </a:r>
            <a:r>
              <a:rPr sz="2400" b="1" spc="-5" dirty="0">
                <a:solidFill>
                  <a:srgbClr val="001F5F"/>
                </a:solidFill>
                <a:latin typeface="Arial"/>
                <a:cs typeface="Arial"/>
              </a:rPr>
              <a:t> 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ППЭ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ЭМ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на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бумажном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или </a:t>
            </a:r>
            <a:r>
              <a:rPr sz="2400" b="1" spc="-5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электронном 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носителях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(за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исключением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случая </a:t>
            </a:r>
            <a:r>
              <a:rPr sz="2400" b="1" spc="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35" dirty="0">
                <a:solidFill>
                  <a:srgbClr val="001F5F"/>
                </a:solidFill>
                <a:latin typeface="Cambria"/>
                <a:cs typeface="Cambria"/>
              </a:rPr>
              <a:t>перехода</a:t>
            </a:r>
            <a:r>
              <a:rPr sz="2400" b="1" spc="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из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40" dirty="0">
                <a:solidFill>
                  <a:srgbClr val="001F5F"/>
                </a:solidFill>
                <a:latin typeface="Cambria"/>
                <a:cs typeface="Cambria"/>
              </a:rPr>
              <a:t>аудитории</a:t>
            </a:r>
            <a:r>
              <a:rPr sz="2400" b="1" spc="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30" dirty="0">
                <a:solidFill>
                  <a:srgbClr val="001F5F"/>
                </a:solidFill>
                <a:latin typeface="Cambria"/>
                <a:cs typeface="Cambria"/>
              </a:rPr>
              <a:t>подготовки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 в</a:t>
            </a:r>
            <a:r>
              <a:rPr sz="2400" b="1" spc="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40" dirty="0">
                <a:solidFill>
                  <a:srgbClr val="001F5F"/>
                </a:solidFill>
                <a:latin typeface="Cambria"/>
                <a:cs typeface="Cambria"/>
              </a:rPr>
              <a:t>аудиторию</a:t>
            </a:r>
            <a:endParaRPr sz="2400" dirty="0">
              <a:latin typeface="Cambria"/>
              <a:cs typeface="Cambria"/>
            </a:endParaRPr>
          </a:p>
          <a:p>
            <a:pPr marL="241300" marR="5080">
              <a:lnSpc>
                <a:spcPts val="2590"/>
              </a:lnSpc>
              <a:spcBef>
                <a:spcPts val="5"/>
              </a:spcBef>
            </a:pP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проведения при проведении экзамена по иностранным </a:t>
            </a:r>
            <a:r>
              <a:rPr sz="2400" b="1" spc="-5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языкам</a:t>
            </a:r>
            <a:r>
              <a:rPr sz="2400" b="1" spc="-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раздел</a:t>
            </a:r>
            <a:r>
              <a:rPr sz="2400" b="1" spc="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20" dirty="0">
                <a:solidFill>
                  <a:srgbClr val="001F5F"/>
                </a:solidFill>
                <a:latin typeface="Cambria"/>
                <a:cs typeface="Cambria"/>
              </a:rPr>
              <a:t>«Говорение»),</a:t>
            </a:r>
            <a:endParaRPr sz="2400" dirty="0">
              <a:latin typeface="Cambria"/>
              <a:cs typeface="Cambria"/>
            </a:endParaRP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фотографировать</a:t>
            </a:r>
            <a:r>
              <a:rPr sz="2400" b="1" spc="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или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переписывать </a:t>
            </a:r>
            <a:r>
              <a:rPr sz="2400" b="1" spc="-5" dirty="0" err="1">
                <a:solidFill>
                  <a:srgbClr val="001F5F"/>
                </a:solidFill>
                <a:latin typeface="Cambria"/>
                <a:cs typeface="Cambria"/>
              </a:rPr>
              <a:t>задания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ЭМ</a:t>
            </a:r>
            <a:r>
              <a:rPr lang="ru-RU" sz="2400" b="1" dirty="0">
                <a:solidFill>
                  <a:srgbClr val="001F5F"/>
                </a:solidFill>
                <a:latin typeface="Cambria"/>
                <a:cs typeface="Cambria"/>
              </a:rPr>
              <a:t>.</a:t>
            </a:r>
            <a:endParaRPr sz="2400" dirty="0">
              <a:latin typeface="Cambria"/>
              <a:cs typeface="Cambria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-2309" y="228600"/>
            <a:ext cx="9146309" cy="990600"/>
            <a:chOff x="-2309" y="228600"/>
            <a:chExt cx="9146309" cy="990600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-2309" y="228600"/>
              <a:ext cx="9146309" cy="990600"/>
            </a:xfrm>
            <a:prstGeom prst="rect">
              <a:avLst/>
            </a:prstGeom>
            <a:solidFill>
              <a:srgbClr val="00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" name="Picture 2">
              <a:extLst>
                <a:ext uri="{FF2B5EF4-FFF2-40B4-BE49-F238E27FC236}">
                  <a16:creationId xmlns="" xmlns:a16="http://schemas.microsoft.com/office/drawing/2014/main" id="{DFDBC9E5-55D6-979D-60F5-4C2A5A51D85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7777" b="26668"/>
            <a:stretch/>
          </p:blipFill>
          <p:spPr bwMode="auto">
            <a:xfrm>
              <a:off x="27710" y="228600"/>
              <a:ext cx="849986" cy="99060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Прямоугольник 5"/>
            <p:cNvSpPr/>
            <p:nvPr/>
          </p:nvSpPr>
          <p:spPr>
            <a:xfrm>
              <a:off x="762000" y="428629"/>
              <a:ext cx="8382000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3400" b="1" spc="-5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 день проведения экзамена запрещается</a:t>
              </a:r>
              <a:endParaRPr lang="ru-RU" sz="3400" dirty="0"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2400" y="609980"/>
            <a:ext cx="8839200" cy="165365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40" algn="ctr">
              <a:lnSpc>
                <a:spcPts val="3195"/>
              </a:lnSpc>
              <a:spcBef>
                <a:spcPts val="95"/>
              </a:spcBef>
            </a:pPr>
            <a:r>
              <a:rPr sz="2800" b="1" spc="-10" dirty="0">
                <a:solidFill>
                  <a:srgbClr val="2121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Лица, допустившие</a:t>
            </a:r>
            <a:r>
              <a:rPr sz="2800" b="1" spc="25" dirty="0">
                <a:solidFill>
                  <a:srgbClr val="2121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15" dirty="0">
                <a:solidFill>
                  <a:srgbClr val="2121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3195"/>
              </a:lnSpc>
            </a:pPr>
            <a:r>
              <a:rPr sz="2800" b="1" spc="-15" dirty="0">
                <a:solidFill>
                  <a:srgbClr val="2121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устанавливаемого</a:t>
            </a:r>
            <a:r>
              <a:rPr sz="2800" b="1" spc="45" dirty="0">
                <a:solidFill>
                  <a:srgbClr val="2121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10" dirty="0">
                <a:solidFill>
                  <a:srgbClr val="2121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порядка</a:t>
            </a:r>
            <a:r>
              <a:rPr sz="2800" b="1" spc="30" dirty="0">
                <a:solidFill>
                  <a:srgbClr val="2121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10" dirty="0" err="1">
                <a:solidFill>
                  <a:srgbClr val="2121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</a:t>
            </a:r>
            <a:r>
              <a:rPr sz="2800" b="1" spc="40" dirty="0">
                <a:solidFill>
                  <a:srgbClr val="2121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20" dirty="0">
                <a:solidFill>
                  <a:srgbClr val="2121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ГИА,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4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удаляются</a:t>
            </a:r>
            <a:r>
              <a:rPr sz="2800" b="1" spc="-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2800" b="1" spc="-1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5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экзамена</a:t>
            </a:r>
            <a:r>
              <a:rPr sz="2800" b="1" spc="-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3195"/>
              </a:lnSpc>
            </a:pPr>
            <a:r>
              <a:rPr sz="2800" b="1" spc="-15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Пересдача</a:t>
            </a:r>
            <a:r>
              <a:rPr sz="2800" b="1" spc="-1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возможна </a:t>
            </a:r>
            <a:r>
              <a:rPr sz="2800" b="1" spc="-60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5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ТОЛЬКО</a:t>
            </a:r>
            <a:r>
              <a:rPr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через</a:t>
            </a:r>
            <a:r>
              <a:rPr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4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год!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524000" y="2590800"/>
            <a:ext cx="6541134" cy="3825240"/>
            <a:chOff x="1986133" y="3033087"/>
            <a:chExt cx="6541134" cy="382524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86133" y="3033087"/>
              <a:ext cx="6541038" cy="382491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33600" y="3180714"/>
              <a:ext cx="6029325" cy="339153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1236979"/>
            <a:ext cx="7904480" cy="1475404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 algn="ctr">
              <a:lnSpc>
                <a:spcPts val="2590"/>
              </a:lnSpc>
              <a:spcBef>
                <a:spcPts val="425"/>
              </a:spcBef>
            </a:pPr>
            <a:r>
              <a:rPr sz="2400" spc="-5" dirty="0">
                <a:solidFill>
                  <a:srgbClr val="2121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</a:t>
            </a:r>
            <a:r>
              <a:rPr sz="2400" spc="-15" dirty="0">
                <a:solidFill>
                  <a:srgbClr val="2121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solidFill>
                  <a:srgbClr val="2121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обучающийся</a:t>
            </a:r>
            <a:r>
              <a:rPr sz="2400" spc="25" dirty="0">
                <a:solidFill>
                  <a:srgbClr val="2121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состоянию</a:t>
            </a:r>
            <a:r>
              <a:rPr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здоровья</a:t>
            </a:r>
            <a:r>
              <a:rPr sz="2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solidFill>
                  <a:srgbClr val="2121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sz="2400" spc="-10" dirty="0">
                <a:solidFill>
                  <a:srgbClr val="2121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20" dirty="0">
                <a:solidFill>
                  <a:srgbClr val="2121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может </a:t>
            </a:r>
            <a:r>
              <a:rPr sz="2400" spc="-15" dirty="0">
                <a:solidFill>
                  <a:srgbClr val="2121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solidFill>
                  <a:srgbClr val="2121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завершить</a:t>
            </a:r>
            <a:r>
              <a:rPr sz="2400" spc="15" dirty="0">
                <a:solidFill>
                  <a:srgbClr val="2121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2121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</a:t>
            </a:r>
            <a:r>
              <a:rPr sz="2400" spc="-15" dirty="0">
                <a:solidFill>
                  <a:srgbClr val="2121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solidFill>
                  <a:srgbClr val="2121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экзаменационной работы, </a:t>
            </a:r>
            <a:r>
              <a:rPr sz="2400" spc="-25" dirty="0">
                <a:solidFill>
                  <a:srgbClr val="2121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 </a:t>
            </a:r>
            <a:r>
              <a:rPr sz="2400" spc="-509" dirty="0">
                <a:solidFill>
                  <a:srgbClr val="2121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solidFill>
                  <a:srgbClr val="2121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</a:t>
            </a:r>
            <a:r>
              <a:rPr sz="2400" spc="-10" dirty="0">
                <a:solidFill>
                  <a:srgbClr val="2121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2121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досрочно </a:t>
            </a:r>
            <a:r>
              <a:rPr sz="2400" spc="-5" dirty="0">
                <a:solidFill>
                  <a:srgbClr val="2121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покидает</a:t>
            </a:r>
            <a:r>
              <a:rPr sz="2400" spc="-10" dirty="0">
                <a:solidFill>
                  <a:srgbClr val="2121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35" dirty="0">
                <a:solidFill>
                  <a:srgbClr val="2121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аудиторию.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algn="ctr">
              <a:lnSpc>
                <a:spcPct val="100000"/>
              </a:lnSpc>
              <a:spcBef>
                <a:spcPts val="365"/>
              </a:spcBef>
            </a:pPr>
            <a:r>
              <a:rPr sz="2400" dirty="0">
                <a:solidFill>
                  <a:srgbClr val="2121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 </a:t>
            </a:r>
            <a:r>
              <a:rPr sz="2400" spc="-20" dirty="0">
                <a:solidFill>
                  <a:srgbClr val="2121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может</a:t>
            </a:r>
            <a:r>
              <a:rPr sz="2400" spc="-5" dirty="0">
                <a:solidFill>
                  <a:srgbClr val="2121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быть пересдан</a:t>
            </a:r>
            <a:r>
              <a:rPr sz="2400" spc="5" dirty="0">
                <a:solidFill>
                  <a:srgbClr val="2121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резервные</a:t>
            </a:r>
            <a:r>
              <a:rPr sz="24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дни</a:t>
            </a:r>
            <a:r>
              <a:rPr sz="2400" dirty="0">
                <a:solidFill>
                  <a:srgbClr val="2121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83400" y="143576"/>
            <a:ext cx="2146139" cy="928049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2286000" y="2896210"/>
            <a:ext cx="4465955" cy="3674745"/>
            <a:chOff x="4215745" y="3005679"/>
            <a:chExt cx="4465955" cy="367474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15745" y="3005679"/>
              <a:ext cx="4465351" cy="367441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64100" y="3152774"/>
              <a:ext cx="3952875" cy="31623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2400" y="838200"/>
            <a:ext cx="8777605" cy="57118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ts val="2735"/>
              </a:lnSpc>
              <a:spcBef>
                <a:spcPts val="100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Во</a:t>
            </a:r>
            <a:r>
              <a:rPr sz="2400" b="1" spc="-2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время</a:t>
            </a:r>
            <a:r>
              <a:rPr sz="2400" b="1" spc="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экзамена</a:t>
            </a:r>
            <a:r>
              <a:rPr sz="2400" b="1" spc="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участники</a:t>
            </a:r>
            <a:r>
              <a:rPr sz="2400" b="1" spc="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экзамена</a:t>
            </a:r>
            <a:r>
              <a:rPr sz="2400" b="1" spc="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имеют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 право</a:t>
            </a:r>
            <a:endParaRPr sz="2400" dirty="0">
              <a:latin typeface="Cambria"/>
              <a:cs typeface="Cambria"/>
            </a:endParaRPr>
          </a:p>
          <a:p>
            <a:pPr marL="241300" marR="143510">
              <a:lnSpc>
                <a:spcPts val="2590"/>
              </a:lnSpc>
              <a:spcBef>
                <a:spcPts val="185"/>
              </a:spcBef>
            </a:pPr>
            <a:r>
              <a:rPr sz="2400" b="1" spc="-25" dirty="0">
                <a:solidFill>
                  <a:srgbClr val="001F5F"/>
                </a:solidFill>
                <a:latin typeface="Cambria"/>
                <a:cs typeface="Cambria"/>
              </a:rPr>
              <a:t>выходить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из </a:t>
            </a:r>
            <a:r>
              <a:rPr sz="2400" b="1" spc="-40" dirty="0">
                <a:solidFill>
                  <a:srgbClr val="001F5F"/>
                </a:solidFill>
                <a:latin typeface="Cambria"/>
                <a:cs typeface="Cambria"/>
              </a:rPr>
              <a:t>аудитории</a:t>
            </a:r>
            <a:r>
              <a:rPr sz="2400" b="1" spc="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и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перемещаться</a:t>
            </a:r>
            <a:r>
              <a:rPr sz="2400" b="1" spc="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по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ППЭ</a:t>
            </a:r>
            <a:r>
              <a:rPr sz="2400" b="1" spc="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25" dirty="0">
                <a:solidFill>
                  <a:srgbClr val="001F5F"/>
                </a:solidFill>
                <a:latin typeface="Cambria"/>
                <a:cs typeface="Cambria"/>
              </a:rPr>
              <a:t>только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 в </a:t>
            </a:r>
            <a:r>
              <a:rPr sz="2400" b="1" spc="-5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сопровождении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30" dirty="0">
                <a:solidFill>
                  <a:srgbClr val="001F5F"/>
                </a:solidFill>
                <a:latin typeface="Cambria"/>
                <a:cs typeface="Cambria"/>
              </a:rPr>
              <a:t>одного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из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15" dirty="0">
                <a:solidFill>
                  <a:srgbClr val="001F5F"/>
                </a:solidFill>
                <a:latin typeface="Cambria"/>
                <a:cs typeface="Cambria"/>
              </a:rPr>
              <a:t>организаторов</a:t>
            </a:r>
            <a:r>
              <a:rPr sz="2400" b="1" spc="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dirty="0" err="1">
                <a:solidFill>
                  <a:srgbClr val="001F5F"/>
                </a:solidFill>
                <a:latin typeface="Cambria"/>
                <a:cs typeface="Cambria"/>
              </a:rPr>
              <a:t>вне</a:t>
            </a:r>
            <a:r>
              <a:rPr sz="2400" b="1" spc="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35" dirty="0" err="1">
                <a:solidFill>
                  <a:srgbClr val="001F5F"/>
                </a:solidFill>
                <a:latin typeface="Cambria"/>
                <a:cs typeface="Cambria"/>
              </a:rPr>
              <a:t>аудитории</a:t>
            </a:r>
            <a:r>
              <a:rPr sz="2400" b="1" spc="-35" dirty="0">
                <a:solidFill>
                  <a:srgbClr val="001F5F"/>
                </a:solidFill>
                <a:latin typeface="Cambria"/>
                <a:cs typeface="Cambria"/>
              </a:rPr>
              <a:t>.</a:t>
            </a:r>
            <a:endParaRPr sz="2400" dirty="0">
              <a:latin typeface="Cambria"/>
              <a:cs typeface="Cambria"/>
            </a:endParaRPr>
          </a:p>
          <a:p>
            <a:pPr marL="241300" marR="5080" indent="-228600">
              <a:lnSpc>
                <a:spcPct val="90000"/>
              </a:lnSpc>
              <a:spcBef>
                <a:spcPts val="960"/>
              </a:spcBef>
              <a:buClr>
                <a:srgbClr val="001F5F"/>
              </a:buClr>
              <a:buFont typeface="Arial MT"/>
              <a:buChar char="•"/>
              <a:tabLst>
                <a:tab pos="307975" algn="l"/>
                <a:tab pos="308610" algn="l"/>
              </a:tabLst>
            </a:pPr>
            <a:r>
              <a:rPr sz="2400" b="1" spc="-5" dirty="0" err="1">
                <a:solidFill>
                  <a:srgbClr val="001F5F"/>
                </a:solidFill>
                <a:latin typeface="Cambria"/>
                <a:cs typeface="Cambria"/>
              </a:rPr>
              <a:t>При</a:t>
            </a:r>
            <a:r>
              <a:rPr sz="2400" b="1" spc="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35" dirty="0">
                <a:solidFill>
                  <a:srgbClr val="001F5F"/>
                </a:solidFill>
                <a:latin typeface="Cambria"/>
                <a:cs typeface="Cambria"/>
              </a:rPr>
              <a:t>выходе</a:t>
            </a:r>
            <a:r>
              <a:rPr sz="2400" b="1" spc="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из </a:t>
            </a:r>
            <a:r>
              <a:rPr sz="2400" b="1" spc="-40" dirty="0">
                <a:solidFill>
                  <a:srgbClr val="001F5F"/>
                </a:solidFill>
                <a:latin typeface="Cambria"/>
                <a:cs typeface="Cambria"/>
              </a:rPr>
              <a:t>аудитории</a:t>
            </a:r>
            <a:r>
              <a:rPr sz="2400" b="1" spc="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участники</a:t>
            </a:r>
            <a:r>
              <a:rPr sz="2400" b="1" spc="2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экзамена</a:t>
            </a:r>
            <a:r>
              <a:rPr sz="2400" b="1" spc="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оставляют </a:t>
            </a:r>
            <a:r>
              <a:rPr sz="2400" b="1" spc="-5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25" dirty="0">
                <a:solidFill>
                  <a:srgbClr val="001F5F"/>
                </a:solidFill>
                <a:latin typeface="Cambria"/>
                <a:cs typeface="Cambria"/>
              </a:rPr>
              <a:t>документ,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20" dirty="0">
                <a:solidFill>
                  <a:srgbClr val="001F5F"/>
                </a:solidFill>
                <a:latin typeface="Cambria"/>
                <a:cs typeface="Cambria"/>
              </a:rPr>
              <a:t>удостоверяющий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 личность, ЭМ,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 письменные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принадлежности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 и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листы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бумаги</a:t>
            </a:r>
            <a:r>
              <a:rPr sz="2400" b="1" spc="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для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15" dirty="0">
                <a:solidFill>
                  <a:srgbClr val="001F5F"/>
                </a:solidFill>
                <a:latin typeface="Cambria"/>
                <a:cs typeface="Cambria"/>
              </a:rPr>
              <a:t>черновиков</a:t>
            </a:r>
            <a:r>
              <a:rPr sz="2400" b="1" spc="2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со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штампом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 образовательной</a:t>
            </a:r>
            <a:r>
              <a:rPr sz="2400" b="1" spc="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организации,</a:t>
            </a:r>
            <a:r>
              <a:rPr sz="2400" b="1" spc="2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на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базе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25" dirty="0">
                <a:solidFill>
                  <a:srgbClr val="001F5F"/>
                </a:solidFill>
                <a:latin typeface="Cambria"/>
                <a:cs typeface="Cambria"/>
              </a:rPr>
              <a:t>которой </a:t>
            </a:r>
            <a:r>
              <a:rPr sz="2400" b="1" spc="-2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организован </a:t>
            </a:r>
            <a:r>
              <a:rPr sz="2400" b="1" spc="-20" dirty="0">
                <a:solidFill>
                  <a:srgbClr val="001F5F"/>
                </a:solidFill>
                <a:latin typeface="Cambria"/>
                <a:cs typeface="Cambria"/>
              </a:rPr>
              <a:t>ППЭ,</a:t>
            </a:r>
            <a:r>
              <a:rPr sz="2400" b="1" spc="2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на рабочем</a:t>
            </a:r>
            <a:r>
              <a:rPr sz="2400" b="1" spc="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15" dirty="0">
                <a:solidFill>
                  <a:srgbClr val="001F5F"/>
                </a:solidFill>
                <a:latin typeface="Cambria"/>
                <a:cs typeface="Cambria"/>
              </a:rPr>
              <a:t>столе,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 а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15" dirty="0">
                <a:solidFill>
                  <a:srgbClr val="001F5F"/>
                </a:solidFill>
                <a:latin typeface="Cambria"/>
                <a:cs typeface="Cambria"/>
              </a:rPr>
              <a:t>организатор 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проверяет</a:t>
            </a:r>
            <a:r>
              <a:rPr sz="2400" b="1" spc="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комплектность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оставленных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ЭМ</a:t>
            </a:r>
            <a:r>
              <a:rPr sz="2400" b="1" spc="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и</a:t>
            </a:r>
            <a:r>
              <a:rPr sz="2400" b="1" spc="-2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15" dirty="0">
                <a:solidFill>
                  <a:srgbClr val="001F5F"/>
                </a:solidFill>
                <a:latin typeface="Cambria"/>
                <a:cs typeface="Cambria"/>
              </a:rPr>
              <a:t>количество 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 листов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бумаги</a:t>
            </a:r>
            <a:r>
              <a:rPr sz="2400" b="1" spc="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для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15" dirty="0">
                <a:solidFill>
                  <a:srgbClr val="001F5F"/>
                </a:solidFill>
                <a:latin typeface="Cambria"/>
                <a:cs typeface="Cambria"/>
              </a:rPr>
              <a:t>черновиков.</a:t>
            </a:r>
            <a:endParaRPr sz="2400" dirty="0">
              <a:latin typeface="Cambria"/>
              <a:cs typeface="Cambria"/>
            </a:endParaRPr>
          </a:p>
          <a:p>
            <a:pPr marL="241300" indent="-228600">
              <a:lnSpc>
                <a:spcPts val="2735"/>
              </a:lnSpc>
              <a:spcBef>
                <a:spcPts val="710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b="1" dirty="0" err="1">
                <a:solidFill>
                  <a:srgbClr val="001F5F"/>
                </a:solidFill>
                <a:latin typeface="Cambria"/>
                <a:cs typeface="Cambria"/>
              </a:rPr>
              <a:t>Каждый</a:t>
            </a:r>
            <a:r>
              <a:rPr sz="2400" b="1" spc="-2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40" dirty="0">
                <a:solidFill>
                  <a:srgbClr val="001F5F"/>
                </a:solidFill>
                <a:latin typeface="Cambria"/>
                <a:cs typeface="Cambria"/>
              </a:rPr>
              <a:t>выход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участника</a:t>
            </a:r>
            <a:r>
              <a:rPr sz="2400" b="1" spc="2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экзамена</a:t>
            </a:r>
            <a:r>
              <a:rPr sz="2400" b="1" spc="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из </a:t>
            </a:r>
            <a:r>
              <a:rPr sz="2400" b="1" spc="-40" dirty="0">
                <a:solidFill>
                  <a:srgbClr val="001F5F"/>
                </a:solidFill>
                <a:latin typeface="Cambria"/>
                <a:cs typeface="Cambria"/>
              </a:rPr>
              <a:t>аудитории</a:t>
            </a:r>
            <a:endParaRPr sz="2400" dirty="0">
              <a:latin typeface="Cambria"/>
              <a:cs typeface="Cambria"/>
            </a:endParaRPr>
          </a:p>
          <a:p>
            <a:pPr marL="241300">
              <a:lnSpc>
                <a:spcPts val="2595"/>
              </a:lnSpc>
            </a:pPr>
            <a:r>
              <a:rPr sz="2400" b="1" spc="-25" dirty="0">
                <a:solidFill>
                  <a:srgbClr val="001F5F"/>
                </a:solidFill>
                <a:latin typeface="Cambria"/>
                <a:cs typeface="Cambria"/>
              </a:rPr>
              <a:t>фиксируется</a:t>
            </a:r>
            <a:r>
              <a:rPr sz="2400" b="1" spc="3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15" dirty="0">
                <a:solidFill>
                  <a:srgbClr val="001F5F"/>
                </a:solidFill>
                <a:latin typeface="Cambria"/>
                <a:cs typeface="Cambria"/>
              </a:rPr>
              <a:t>организаторами</a:t>
            </a:r>
            <a:r>
              <a:rPr sz="2400" b="1" spc="3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в</a:t>
            </a:r>
            <a:r>
              <a:rPr sz="2400" b="1" spc="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ведомости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учёта</a:t>
            </a:r>
            <a:r>
              <a:rPr sz="2400" b="1" spc="3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времени</a:t>
            </a:r>
            <a:endParaRPr sz="2400" dirty="0">
              <a:latin typeface="Cambria"/>
              <a:cs typeface="Cambria"/>
            </a:endParaRPr>
          </a:p>
          <a:p>
            <a:pPr marL="241300">
              <a:lnSpc>
                <a:spcPts val="2735"/>
              </a:lnSpc>
            </a:pPr>
            <a:r>
              <a:rPr sz="2400" b="1" spc="-15" dirty="0">
                <a:solidFill>
                  <a:srgbClr val="001F5F"/>
                </a:solidFill>
                <a:latin typeface="Cambria"/>
                <a:cs typeface="Cambria"/>
              </a:rPr>
              <a:t>отсутствия</a:t>
            </a:r>
            <a:r>
              <a:rPr sz="2400" b="1" spc="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15" dirty="0">
                <a:solidFill>
                  <a:srgbClr val="001F5F"/>
                </a:solidFill>
                <a:latin typeface="Cambria"/>
                <a:cs typeface="Cambria"/>
              </a:rPr>
              <a:t>участников</a:t>
            </a:r>
            <a:r>
              <a:rPr sz="2400" b="1" spc="2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экзамена</a:t>
            </a:r>
            <a:r>
              <a:rPr sz="2400" b="1" spc="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в</a:t>
            </a:r>
            <a:r>
              <a:rPr sz="2400" b="1" spc="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40" dirty="0">
                <a:solidFill>
                  <a:srgbClr val="001F5F"/>
                </a:solidFill>
                <a:latin typeface="Cambria"/>
                <a:cs typeface="Cambria"/>
              </a:rPr>
              <a:t>аудитории</a:t>
            </a:r>
            <a:endParaRPr sz="2400" dirty="0">
              <a:latin typeface="Cambria"/>
              <a:cs typeface="Cambria"/>
            </a:endParaRPr>
          </a:p>
          <a:p>
            <a:pPr marL="241300" marR="987425" indent="-228600">
              <a:lnSpc>
                <a:spcPct val="90000"/>
              </a:lnSpc>
              <a:spcBef>
                <a:spcPts val="1005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Если</a:t>
            </a:r>
            <a:r>
              <a:rPr sz="2400" b="1" spc="-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30" dirty="0">
                <a:solidFill>
                  <a:srgbClr val="001F5F"/>
                </a:solidFill>
                <a:latin typeface="Cambria"/>
                <a:cs typeface="Cambria"/>
              </a:rPr>
              <a:t>один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и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25" dirty="0">
                <a:solidFill>
                  <a:srgbClr val="001F5F"/>
                </a:solidFill>
                <a:latin typeface="Cambria"/>
                <a:cs typeface="Cambria"/>
              </a:rPr>
              <a:t>тот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25" dirty="0">
                <a:solidFill>
                  <a:srgbClr val="001F5F"/>
                </a:solidFill>
                <a:latin typeface="Cambria"/>
                <a:cs typeface="Cambria"/>
              </a:rPr>
              <a:t>же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участник</a:t>
            </a:r>
            <a:r>
              <a:rPr sz="2400" b="1" spc="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экзамена</a:t>
            </a:r>
            <a:r>
              <a:rPr sz="2400" b="1" spc="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30" dirty="0">
                <a:solidFill>
                  <a:srgbClr val="001F5F"/>
                </a:solidFill>
                <a:latin typeface="Cambria"/>
                <a:cs typeface="Cambria"/>
              </a:rPr>
              <a:t>выходит </a:t>
            </a:r>
            <a:r>
              <a:rPr sz="2400" b="1" spc="-2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20" dirty="0">
                <a:solidFill>
                  <a:srgbClr val="001F5F"/>
                </a:solidFill>
                <a:latin typeface="Cambria"/>
                <a:cs typeface="Cambria"/>
              </a:rPr>
              <a:t>несколько</a:t>
            </a:r>
            <a:r>
              <a:rPr sz="2400" b="1" spc="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раз, </a:t>
            </a:r>
            <a:r>
              <a:rPr sz="2400" b="1" spc="-25" dirty="0">
                <a:solidFill>
                  <a:srgbClr val="001F5F"/>
                </a:solidFill>
                <a:latin typeface="Cambria"/>
                <a:cs typeface="Cambria"/>
              </a:rPr>
              <a:t>то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 каждый </a:t>
            </a:r>
            <a:r>
              <a:rPr sz="2400" b="1" spc="-15" dirty="0">
                <a:solidFill>
                  <a:srgbClr val="001F5F"/>
                </a:solidFill>
                <a:latin typeface="Cambria"/>
                <a:cs typeface="Cambria"/>
              </a:rPr>
              <a:t>его</a:t>
            </a:r>
            <a:r>
              <a:rPr sz="2400" b="1" spc="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40" dirty="0">
                <a:solidFill>
                  <a:srgbClr val="001F5F"/>
                </a:solidFill>
                <a:latin typeface="Cambria"/>
                <a:cs typeface="Cambria"/>
              </a:rPr>
              <a:t>выход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25" dirty="0">
                <a:solidFill>
                  <a:srgbClr val="001F5F"/>
                </a:solidFill>
                <a:latin typeface="Cambria"/>
                <a:cs typeface="Cambria"/>
              </a:rPr>
              <a:t>фиксируется</a:t>
            </a:r>
            <a:r>
              <a:rPr sz="2400" b="1" spc="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в </a:t>
            </a:r>
            <a:r>
              <a:rPr sz="2400" b="1" spc="-5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ведомости</a:t>
            </a:r>
            <a:r>
              <a:rPr sz="2400" b="1" spc="-2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в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новой</a:t>
            </a:r>
            <a:r>
              <a:rPr sz="2400" b="1" spc="-2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15" dirty="0">
                <a:solidFill>
                  <a:srgbClr val="001F5F"/>
                </a:solidFill>
                <a:latin typeface="Cambria"/>
                <a:cs typeface="Cambria"/>
              </a:rPr>
              <a:t>строке.</a:t>
            </a:r>
            <a:endParaRPr sz="2400" dirty="0">
              <a:latin typeface="Cambria"/>
              <a:cs typeface="Cambri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75652" y="142875"/>
            <a:ext cx="1691878" cy="62865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8442" y="1060830"/>
            <a:ext cx="8567115" cy="138897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 algn="ctr">
              <a:lnSpc>
                <a:spcPts val="2590"/>
              </a:lnSpc>
              <a:spcBef>
                <a:spcPts val="425"/>
              </a:spcBef>
            </a:pPr>
            <a:r>
              <a:rPr sz="2800" dirty="0">
                <a:solidFill>
                  <a:srgbClr val="2121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sz="2800" spc="-15" dirty="0">
                <a:solidFill>
                  <a:srgbClr val="2121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продолжительность</a:t>
            </a:r>
            <a:r>
              <a:rPr sz="2800" spc="5" dirty="0">
                <a:solidFill>
                  <a:srgbClr val="2121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5" dirty="0">
                <a:solidFill>
                  <a:srgbClr val="2121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экзаменов</a:t>
            </a:r>
            <a:r>
              <a:rPr sz="2800" spc="20" dirty="0">
                <a:solidFill>
                  <a:srgbClr val="2121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sz="28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включается</a:t>
            </a:r>
            <a:r>
              <a:rPr sz="2800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5" dirty="0">
                <a:solidFill>
                  <a:srgbClr val="2121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время, </a:t>
            </a:r>
            <a:r>
              <a:rPr sz="2800" spc="-515" dirty="0">
                <a:solidFill>
                  <a:srgbClr val="2121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solidFill>
                  <a:srgbClr val="2121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выделенное</a:t>
            </a:r>
            <a:r>
              <a:rPr sz="2800" spc="-5" dirty="0">
                <a:solidFill>
                  <a:srgbClr val="2121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</a:t>
            </a:r>
            <a:r>
              <a:rPr sz="2800" spc="-10" dirty="0">
                <a:solidFill>
                  <a:srgbClr val="2121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20" dirty="0" err="1">
                <a:solidFill>
                  <a:srgbClr val="2121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подготовительные</a:t>
            </a:r>
            <a:r>
              <a:rPr sz="2800" spc="-5" dirty="0">
                <a:solidFill>
                  <a:srgbClr val="2121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5" dirty="0" err="1">
                <a:solidFill>
                  <a:srgbClr val="2121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</a:t>
            </a:r>
            <a:r>
              <a:rPr lang="ru-RU" sz="2800" spc="-5" dirty="0">
                <a:solidFill>
                  <a:srgbClr val="2121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" dirty="0">
                <a:solidFill>
                  <a:srgbClr val="2121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(инструктаж,</a:t>
            </a:r>
            <a:r>
              <a:rPr sz="2800" dirty="0">
                <a:solidFill>
                  <a:srgbClr val="2121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5" dirty="0">
                <a:solidFill>
                  <a:srgbClr val="2121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заполнение</a:t>
            </a:r>
            <a:r>
              <a:rPr sz="2800" spc="-10" dirty="0">
                <a:solidFill>
                  <a:srgbClr val="2121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5" dirty="0">
                <a:solidFill>
                  <a:srgbClr val="2121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регистрационных</a:t>
            </a:r>
            <a:r>
              <a:rPr sz="2800" dirty="0">
                <a:solidFill>
                  <a:srgbClr val="2121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" dirty="0">
                <a:solidFill>
                  <a:srgbClr val="2121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бланков</a:t>
            </a:r>
            <a:r>
              <a:rPr sz="2800" spc="5" dirty="0">
                <a:solidFill>
                  <a:srgbClr val="2121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solidFill>
                  <a:srgbClr val="2121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sz="2800" spc="-515" dirty="0">
                <a:solidFill>
                  <a:srgbClr val="2121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45" dirty="0">
                <a:solidFill>
                  <a:srgbClr val="2121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т.д.)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83400" y="143576"/>
            <a:ext cx="2146139" cy="928049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1828800" y="2590800"/>
            <a:ext cx="5666740" cy="3933190"/>
            <a:chOff x="2873111" y="2499727"/>
            <a:chExt cx="5666740" cy="393319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73111" y="2499727"/>
              <a:ext cx="5666247" cy="393270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20440" y="2647949"/>
              <a:ext cx="5155183" cy="343852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8442" y="1060830"/>
            <a:ext cx="8567115" cy="1271630"/>
          </a:xfrm>
          <a:prstGeom prst="rect">
            <a:avLst/>
          </a:prstGeom>
        </p:spPr>
        <p:txBody>
          <a:bodyPr vert="horz" wrap="square" lIns="0" tIns="370332" rIns="0" bIns="0" rtlCol="0">
            <a:spAutoFit/>
          </a:bodyPr>
          <a:lstStyle/>
          <a:p>
            <a:pPr marL="3212465" marR="5080" indent="-2362835">
              <a:lnSpc>
                <a:spcPts val="3460"/>
              </a:lnSpc>
              <a:spcBef>
                <a:spcPts val="535"/>
              </a:spcBef>
            </a:pP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Печать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КИМ </a:t>
            </a:r>
            <a:r>
              <a:rPr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будет </a:t>
            </a:r>
            <a:r>
              <a:rPr spc="-1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производиться</a:t>
            </a:r>
            <a:r>
              <a:rPr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spc="-6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аудитории!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83400" y="143576"/>
            <a:ext cx="2146139" cy="928049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312809" y="2252472"/>
            <a:ext cx="8831580" cy="4264660"/>
            <a:chOff x="312809" y="2252472"/>
            <a:chExt cx="8831580" cy="426466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72355" y="2252472"/>
              <a:ext cx="4771644" cy="313181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68062" y="2447925"/>
              <a:ext cx="4299077" cy="254317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12809" y="2748115"/>
              <a:ext cx="4020297" cy="376891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60375" y="2895600"/>
              <a:ext cx="3507994" cy="325755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092051800"/>
              </p:ext>
            </p:extLst>
          </p:nvPr>
        </p:nvGraphicFramePr>
        <p:xfrm>
          <a:off x="228600" y="1828800"/>
          <a:ext cx="8665210" cy="315527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9076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47445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4700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  <a:r>
                        <a:rPr sz="2400" spc="-3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24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нарушении</a:t>
                      </a:r>
                      <a:endParaRPr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91440" marR="292735">
                        <a:lnSpc>
                          <a:spcPct val="100000"/>
                        </a:lnSpc>
                      </a:pPr>
                      <a:r>
                        <a:rPr sz="24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установленного </a:t>
                      </a:r>
                      <a:r>
                        <a:rPr sz="24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Порядка </a:t>
                      </a:r>
                      <a:r>
                        <a:rPr sz="24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проведения </a:t>
                      </a:r>
                      <a:r>
                        <a:rPr sz="2400" spc="-5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24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экзамена</a:t>
                      </a:r>
                      <a:endParaRPr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810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320040" algn="just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день </a:t>
                      </a:r>
                      <a:r>
                        <a:rPr sz="24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проведения экзамена по </a:t>
                      </a:r>
                      <a:r>
                        <a:rPr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24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соответствующему </a:t>
                      </a:r>
                      <a:r>
                        <a:rPr sz="2400" spc="-3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предмету, </a:t>
                      </a:r>
                      <a:r>
                        <a:rPr sz="24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</a:t>
                      </a:r>
                      <a:r>
                        <a:rPr sz="2400" spc="-5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2400" spc="-5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покидая</a:t>
                      </a:r>
                      <a:r>
                        <a:rPr sz="24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24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ППЭ</a:t>
                      </a:r>
                      <a:r>
                        <a:rPr lang="ru-RU" sz="24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24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(руководителю</a:t>
                      </a:r>
                      <a:r>
                        <a:rPr sz="2400" spc="-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24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ППЭ)!</a:t>
                      </a:r>
                      <a:r>
                        <a:rPr lang="ru-RU" sz="24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!!</a:t>
                      </a:r>
                      <a:endParaRPr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810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65413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  <a:r>
                        <a:rPr sz="2400" spc="-3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24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несогласии </a:t>
                      </a:r>
                      <a:r>
                        <a:rPr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24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выставленными</a:t>
                      </a:r>
                      <a:endParaRPr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баллами</a:t>
                      </a:r>
                    </a:p>
                  </a:txBody>
                  <a:tcPr marL="0" marR="0" marT="38735" marB="0"/>
                </a:tc>
                <a:tc>
                  <a:txBody>
                    <a:bodyPr/>
                    <a:lstStyle/>
                    <a:p>
                      <a:pPr marL="92075" marR="14287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sz="24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течение</a:t>
                      </a:r>
                      <a:r>
                        <a:rPr sz="2400" spc="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двух</a:t>
                      </a:r>
                      <a:r>
                        <a:rPr sz="24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24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рабочих</a:t>
                      </a:r>
                      <a:r>
                        <a:rPr sz="2400" spc="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дней </a:t>
                      </a:r>
                      <a:r>
                        <a:rPr sz="2400" spc="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24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после </a:t>
                      </a:r>
                      <a:r>
                        <a:rPr sz="24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официального объявления </a:t>
                      </a:r>
                      <a:r>
                        <a:rPr sz="2400" spc="-5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2400" spc="-4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результатов</a:t>
                      </a:r>
                      <a:r>
                        <a:rPr sz="2400" spc="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24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ГИА</a:t>
                      </a:r>
                      <a:r>
                        <a:rPr sz="2400" spc="-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2400" spc="-5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</a:t>
                      </a:r>
                      <a:r>
                        <a:rPr lang="ru-RU" sz="24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2400" spc="-1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соответствующему</a:t>
                      </a:r>
                      <a:r>
                        <a:rPr sz="2400" spc="-1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2400" spc="-5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предмету</a:t>
                      </a:r>
                      <a:endParaRPr lang="ru-RU" sz="2400" spc="-5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92075" marR="14287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400" spc="-5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2400" spc="-515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2400" spc="-15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2400" spc="-1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sz="24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2400" spc="-15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школ</a:t>
                      </a:r>
                      <a:r>
                        <a:rPr lang="ru-RU" sz="2400" spc="-1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</a:t>
                      </a:r>
                      <a:r>
                        <a:rPr sz="2400" spc="-15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)!!!</a:t>
                      </a:r>
                      <a:endParaRPr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8735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6" name="Группа 5"/>
          <p:cNvGrpSpPr/>
          <p:nvPr/>
        </p:nvGrpSpPr>
        <p:grpSpPr>
          <a:xfrm>
            <a:off x="-2309" y="228600"/>
            <a:ext cx="9146309" cy="990600"/>
            <a:chOff x="-2309" y="228600"/>
            <a:chExt cx="9146309" cy="990600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-2309" y="228600"/>
              <a:ext cx="9146309" cy="990600"/>
            </a:xfrm>
            <a:prstGeom prst="rect">
              <a:avLst/>
            </a:prstGeom>
            <a:solidFill>
              <a:srgbClr val="00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Picture 2">
              <a:extLst>
                <a:ext uri="{FF2B5EF4-FFF2-40B4-BE49-F238E27FC236}">
                  <a16:creationId xmlns="" xmlns:a16="http://schemas.microsoft.com/office/drawing/2014/main" id="{DFDBC9E5-55D6-979D-60F5-4C2A5A51D85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7777" b="26668"/>
            <a:stretch/>
          </p:blipFill>
          <p:spPr bwMode="auto">
            <a:xfrm>
              <a:off x="27710" y="228600"/>
              <a:ext cx="849986" cy="99060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Прямоугольник 8"/>
            <p:cNvSpPr/>
            <p:nvPr/>
          </p:nvSpPr>
          <p:spPr>
            <a:xfrm>
              <a:off x="762000" y="369957"/>
              <a:ext cx="83820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4000" b="1" spc="-5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Приём и рассмотрение апелляций</a:t>
              </a:r>
              <a:endParaRPr lang="ru-RU" sz="4000" dirty="0"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0408" y="1470405"/>
            <a:ext cx="8131809" cy="21672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2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Получить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информацию</a:t>
            </a:r>
            <a:r>
              <a:rPr sz="2800" b="1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28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результатах</a:t>
            </a:r>
            <a:r>
              <a:rPr sz="2800" b="1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государственной </a:t>
            </a:r>
            <a:r>
              <a:rPr sz="2800" b="1" spc="-50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итоговой</a:t>
            </a:r>
            <a:r>
              <a:rPr sz="28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аттестации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ы</a:t>
            </a:r>
            <a:r>
              <a:rPr sz="2800" b="1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2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можете</a:t>
            </a:r>
            <a:r>
              <a:rPr lang="ru-RU" sz="2800"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sz="2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официальном информационном портале </a:t>
            </a:r>
            <a:r>
              <a:rPr sz="28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единого </a:t>
            </a:r>
            <a:r>
              <a:rPr sz="2800" b="1" spc="-5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государственного</a:t>
            </a:r>
            <a:r>
              <a:rPr sz="2800" b="1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экзамена</a:t>
            </a:r>
            <a:r>
              <a:rPr sz="2800" b="1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23465">
              <a:lnSpc>
                <a:spcPct val="100000"/>
              </a:lnSpc>
            </a:pPr>
            <a:r>
              <a:rPr sz="2800" b="1" u="heavy" spc="-5" dirty="0">
                <a:uFill>
                  <a:solidFill>
                    <a:srgbClr val="0462C1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http://check.ege.edu.ru/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83400" y="143576"/>
            <a:ext cx="2146139" cy="92804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304800" y="1227092"/>
            <a:ext cx="8568055" cy="3792705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" marR="59690" algn="just">
              <a:lnSpc>
                <a:spcPts val="2160"/>
              </a:lnSpc>
              <a:spcBef>
                <a:spcPts val="375"/>
              </a:spcBef>
            </a:pPr>
            <a:r>
              <a:rPr sz="22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Медаль </a:t>
            </a:r>
            <a:r>
              <a:rPr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«За </a:t>
            </a:r>
            <a:r>
              <a:rPr sz="22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особые </a:t>
            </a:r>
            <a:r>
              <a:rPr sz="22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успехи </a:t>
            </a:r>
            <a:r>
              <a:rPr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sz="2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учении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степени</a:t>
            </a:r>
            <a:r>
              <a:rPr sz="2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(золотая) </a:t>
            </a:r>
            <a:r>
              <a:rPr sz="2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вручается </a:t>
            </a:r>
            <a:r>
              <a:rPr sz="22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вместе </a:t>
            </a:r>
            <a:r>
              <a:rPr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sz="22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аттестатом </a:t>
            </a:r>
            <a:r>
              <a:rPr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sz="2200" b="1" spc="-4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среднем </a:t>
            </a:r>
            <a:r>
              <a:rPr sz="22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общем образовании </a:t>
            </a:r>
            <a:r>
              <a:rPr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sz="22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отличием, </a:t>
            </a:r>
            <a:r>
              <a:rPr sz="22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 </a:t>
            </a:r>
            <a:r>
              <a:rPr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есть </a:t>
            </a:r>
            <a:r>
              <a:rPr sz="22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ученику, </a:t>
            </a:r>
            <a:r>
              <a:rPr sz="22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который </a:t>
            </a:r>
            <a:r>
              <a:rPr sz="22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окончил</a:t>
            </a:r>
            <a:r>
              <a:rPr sz="2200" b="1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11й </a:t>
            </a:r>
            <a:r>
              <a:rPr sz="22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класс, получил</a:t>
            </a:r>
            <a:r>
              <a:rPr sz="2200" b="1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итоговые</a:t>
            </a:r>
            <a:r>
              <a:rPr sz="22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отметки</a:t>
            </a:r>
            <a:r>
              <a:rPr sz="2200"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«отлично»</a:t>
            </a:r>
            <a:r>
              <a:rPr sz="2200"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b="1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sz="22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b="1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всем</a:t>
            </a:r>
            <a:r>
              <a:rPr lang="ru-RU" sz="22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учебным</a:t>
            </a:r>
            <a:r>
              <a:rPr sz="22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предметам</a:t>
            </a:r>
            <a:r>
              <a:rPr sz="2200" b="1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2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имеет</a:t>
            </a:r>
            <a:r>
              <a:rPr sz="22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одно</a:t>
            </a:r>
            <a:r>
              <a:rPr sz="22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</a:t>
            </a:r>
            <a:r>
              <a:rPr sz="2200" b="1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следующих</a:t>
            </a:r>
            <a:r>
              <a:rPr sz="2200" b="1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достижений:</a:t>
            </a:r>
            <a:endParaRPr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1300" marR="5080" indent="-228600" algn="just">
              <a:lnSpc>
                <a:spcPts val="2160"/>
              </a:lnSpc>
              <a:spcBef>
                <a:spcPts val="1030"/>
              </a:spcBef>
              <a:buClr>
                <a:srgbClr val="001F5F"/>
              </a:buClr>
              <a:buFont typeface="Arial MT"/>
              <a:buChar char="•"/>
              <a:tabLst>
                <a:tab pos="295910" algn="l"/>
                <a:tab pos="296545" algn="l"/>
              </a:tabLst>
            </a:pPr>
            <a:r>
              <a:rPr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сдавал </a:t>
            </a:r>
            <a:r>
              <a:rPr sz="2200" b="1" spc="-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ЕГЭ по </a:t>
            </a:r>
            <a:r>
              <a:rPr sz="2200" b="1" spc="-2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русскому</a:t>
            </a:r>
            <a:r>
              <a:rPr sz="2200" b="1" spc="-2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языку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набрал </a:t>
            </a:r>
            <a:r>
              <a:rPr lang="ru-RU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менее 70 баллов </a:t>
            </a:r>
            <a:r>
              <a:rPr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1300" marR="5080" indent="-228600" algn="just">
              <a:lnSpc>
                <a:spcPts val="2160"/>
              </a:lnSpc>
              <a:spcBef>
                <a:spcPts val="1030"/>
              </a:spcBef>
              <a:buClr>
                <a:srgbClr val="001F5F"/>
              </a:buClr>
              <a:buFont typeface="Arial MT"/>
              <a:buChar char="•"/>
              <a:tabLst>
                <a:tab pos="295910" algn="l"/>
                <a:tab pos="296545" algn="l"/>
              </a:tabLst>
            </a:pP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сдать любой </a:t>
            </a:r>
            <a:r>
              <a:rPr lang="ru-RU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 по выбору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менее чем на </a:t>
            </a:r>
            <a:r>
              <a:rPr lang="ru-RU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 баллов</a:t>
            </a:r>
          </a:p>
          <a:p>
            <a:pPr marL="12700" marR="5080" algn="ctr">
              <a:lnSpc>
                <a:spcPts val="2160"/>
              </a:lnSpc>
              <a:spcBef>
                <a:spcPts val="1030"/>
              </a:spcBef>
              <a:buClr>
                <a:srgbClr val="001F5F"/>
              </a:buClr>
              <a:tabLst>
                <a:tab pos="295910" algn="l"/>
                <a:tab pos="296545" algn="l"/>
              </a:tabLst>
            </a:pP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ЛИБО</a:t>
            </a:r>
          </a:p>
          <a:p>
            <a:pPr marL="241300" marR="5080" indent="-228600" algn="just">
              <a:lnSpc>
                <a:spcPts val="2160"/>
              </a:lnSpc>
              <a:spcBef>
                <a:spcPts val="1030"/>
              </a:spcBef>
              <a:buClr>
                <a:srgbClr val="001F5F"/>
              </a:buClr>
              <a:buFont typeface="Arial MT"/>
              <a:buChar char="•"/>
              <a:tabLst>
                <a:tab pos="295910" algn="l"/>
                <a:tab pos="296545" algn="l"/>
              </a:tabLst>
            </a:pP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сдавал </a:t>
            </a:r>
            <a:r>
              <a:rPr lang="ru-RU" sz="22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ЕГЭ по </a:t>
            </a:r>
            <a:r>
              <a:rPr lang="ru-RU" sz="2200" b="1" spc="-2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русскому </a:t>
            </a:r>
            <a:r>
              <a:rPr lang="ru-RU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языку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набрал </a:t>
            </a:r>
            <a:r>
              <a:rPr lang="ru-RU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менее 70 баллов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так же  </a:t>
            </a:r>
            <a:r>
              <a:rPr lang="ru-RU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математику ( базовый уровень)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получил </a:t>
            </a:r>
            <a:r>
              <a:rPr lang="ru-RU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оценку «5» </a:t>
            </a:r>
          </a:p>
          <a:p>
            <a:pPr marL="241300" marR="5080" indent="-228600" algn="just">
              <a:lnSpc>
                <a:spcPts val="2160"/>
              </a:lnSpc>
              <a:spcBef>
                <a:spcPts val="1030"/>
              </a:spcBef>
              <a:buClr>
                <a:srgbClr val="001F5F"/>
              </a:buClr>
              <a:buFont typeface="Arial MT"/>
              <a:buChar char="•"/>
              <a:tabLst>
                <a:tab pos="295910" algn="l"/>
                <a:tab pos="296545" algn="l"/>
              </a:tabLst>
            </a:pP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964555" y="4575407"/>
            <a:ext cx="2874645" cy="2274455"/>
            <a:chOff x="3891127" y="3607759"/>
            <a:chExt cx="4170045" cy="301498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91127" y="3607759"/>
              <a:ext cx="4169705" cy="301435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38599" y="3755986"/>
              <a:ext cx="3657600" cy="2502408"/>
            </a:xfrm>
            <a:prstGeom prst="rect">
              <a:avLst/>
            </a:prstGeom>
          </p:spPr>
        </p:pic>
      </p:grpSp>
      <p:grpSp>
        <p:nvGrpSpPr>
          <p:cNvPr id="8" name="Группа 7"/>
          <p:cNvGrpSpPr/>
          <p:nvPr/>
        </p:nvGrpSpPr>
        <p:grpSpPr>
          <a:xfrm>
            <a:off x="-2309" y="228600"/>
            <a:ext cx="9146309" cy="990600"/>
            <a:chOff x="-2309" y="228600"/>
            <a:chExt cx="9146309" cy="990600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-2309" y="228600"/>
              <a:ext cx="9146309" cy="990600"/>
            </a:xfrm>
            <a:prstGeom prst="rect">
              <a:avLst/>
            </a:prstGeom>
            <a:solidFill>
              <a:srgbClr val="00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" name="Picture 2">
              <a:extLst>
                <a:ext uri="{FF2B5EF4-FFF2-40B4-BE49-F238E27FC236}">
                  <a16:creationId xmlns="" xmlns:a16="http://schemas.microsoft.com/office/drawing/2014/main" id="{DFDBC9E5-55D6-979D-60F5-4C2A5A51D85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7777" b="26668"/>
            <a:stretch/>
          </p:blipFill>
          <p:spPr bwMode="auto">
            <a:xfrm>
              <a:off x="27710" y="228600"/>
              <a:ext cx="849986" cy="99060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Прямоугольник 10"/>
            <p:cNvSpPr/>
            <p:nvPr/>
          </p:nvSpPr>
          <p:spPr>
            <a:xfrm>
              <a:off x="762000" y="400734"/>
              <a:ext cx="83820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3600" b="1" spc="-5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Медаль «За особые успехи в учении»</a:t>
              </a:r>
              <a:endParaRPr lang="ru-RU" sz="3600" dirty="0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5800" y="2819400"/>
            <a:ext cx="7987145" cy="1547860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1122045" marR="5080" indent="-1109980" algn="ctr">
              <a:lnSpc>
                <a:spcPts val="3030"/>
              </a:lnSpc>
              <a:spcBef>
                <a:spcPts val="470"/>
              </a:spcBef>
            </a:pPr>
            <a:r>
              <a:rPr sz="3200" b="1" spc="-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Единый</a:t>
            </a:r>
            <a:r>
              <a:rPr sz="3200" b="1" spc="-1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spc="-2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государственный</a:t>
            </a:r>
            <a:r>
              <a:rPr sz="3200" b="1" spc="4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spc="-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</a:t>
            </a:r>
            <a:r>
              <a:rPr sz="3200" b="1" spc="-1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(ЕГЭ)</a:t>
            </a:r>
            <a:r>
              <a:rPr sz="3200" b="1" spc="-4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spc="-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sz="3200" b="1" spc="-30" dirty="0" err="1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</a:t>
            </a:r>
            <a:r>
              <a:rPr sz="3200" b="1" spc="-3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spc="-60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spc="-1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</a:t>
            </a:r>
            <a:r>
              <a:rPr sz="3200" b="1" spc="2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spc="-5" dirty="0" err="1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</a:t>
            </a:r>
            <a:r>
              <a:rPr sz="3200" b="1" spc="2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spc="2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sz="3200" b="1" spc="-25" dirty="0" err="1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осударственной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4790" algn="ctr">
              <a:lnSpc>
                <a:spcPts val="2805"/>
              </a:lnSpc>
            </a:pPr>
            <a:r>
              <a:rPr lang="ru-RU" sz="3200" b="1" spc="-15" dirty="0" smtClean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3200" b="1" spc="-15" smtClean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тоговой</a:t>
            </a:r>
            <a:r>
              <a:rPr lang="ru-RU" sz="3200" b="1" spc="-15" dirty="0" smtClean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spc="-10" smtClean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аттестации</a:t>
            </a:r>
            <a:r>
              <a:rPr sz="3200" b="1" spc="5" smtClean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spc="-15" dirty="0" err="1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выпускников</a:t>
            </a:r>
            <a:r>
              <a:rPr sz="3200" b="1" spc="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spc="-25" dirty="0" err="1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</a:t>
            </a:r>
            <a:r>
              <a:rPr lang="ru-RU" sz="3200" b="1" spc="-2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spc="-20" dirty="0" err="1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</a:t>
            </a:r>
            <a:r>
              <a:rPr sz="3200" b="1" spc="-1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spc="-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Федерации.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object 3"/>
          <p:cNvPicPr/>
          <p:nvPr/>
        </p:nvPicPr>
        <p:blipFill rotWithShape="1">
          <a:blip r:embed="rId2" cstate="print"/>
          <a:srcRect r="37666"/>
          <a:stretch/>
        </p:blipFill>
        <p:spPr>
          <a:xfrm>
            <a:off x="7239000" y="228600"/>
            <a:ext cx="1638300" cy="190500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1B04B81D-67EA-FA64-E125-CA8B09049185}"/>
              </a:ext>
            </a:extLst>
          </p:cNvPr>
          <p:cNvSpPr/>
          <p:nvPr/>
        </p:nvSpPr>
        <p:spPr>
          <a:xfrm>
            <a:off x="8709451" y="989124"/>
            <a:ext cx="239669" cy="15805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C0BC0D46-3B33-BC19-CEE1-DD8001BBF687}"/>
              </a:ext>
            </a:extLst>
          </p:cNvPr>
          <p:cNvSpPr/>
          <p:nvPr/>
        </p:nvSpPr>
        <p:spPr>
          <a:xfrm flipH="1">
            <a:off x="8544314" y="2562770"/>
            <a:ext cx="284972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>
            <a:extLst>
              <a:ext uri="{FF2B5EF4-FFF2-40B4-BE49-F238E27FC236}">
                <a16:creationId xmlns="" xmlns:a16="http://schemas.microsoft.com/office/drawing/2014/main" id="{DFDBC9E5-55D6-979D-60F5-4C2A5A51D8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7777" b="26668"/>
          <a:stretch/>
        </p:blipFill>
        <p:spPr bwMode="auto">
          <a:xfrm>
            <a:off x="228600" y="5386118"/>
            <a:ext cx="1066800" cy="12432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440183" y="561974"/>
            <a:ext cx="8475217" cy="2029402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41300" marR="442595" indent="-228600">
              <a:lnSpc>
                <a:spcPts val="2590"/>
              </a:lnSpc>
              <a:spcBef>
                <a:spcPts val="425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b="1" spc="-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Серебряный</a:t>
            </a:r>
            <a:r>
              <a:rPr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знак</a:t>
            </a:r>
            <a:r>
              <a:rPr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получат</a:t>
            </a:r>
            <a:r>
              <a:rPr sz="2400" b="1" spc="-1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выпускники,</a:t>
            </a:r>
            <a:r>
              <a:rPr sz="2400" b="1" spc="-1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sz="2400" b="1" spc="-1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2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которых</a:t>
            </a:r>
            <a:r>
              <a:rPr sz="2400" b="1" spc="-1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sz="2400" b="1" spc="-51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более</a:t>
            </a:r>
            <a:r>
              <a:rPr sz="2400" b="1" spc="-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5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двух</a:t>
            </a:r>
            <a:r>
              <a:rPr sz="2400" b="1" spc="5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spc="5" dirty="0" smtClean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итоговых </a:t>
            </a:r>
            <a:r>
              <a:rPr sz="2400" b="1" spc="-15" smtClean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отметок</a:t>
            </a:r>
            <a:r>
              <a:rPr sz="2400" b="1" spc="-1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spc="-1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u="sng" spc="-15" smtClean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хорошо</a:t>
            </a:r>
            <a:r>
              <a:rPr lang="ru-RU" sz="2400" b="1" u="sng" spc="-15" dirty="0" smtClean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1300">
              <a:lnSpc>
                <a:spcPts val="2415"/>
              </a:lnSpc>
            </a:pPr>
            <a:endParaRPr lang="ru-RU" sz="2400" b="1" dirty="0">
              <a:solidFill>
                <a:srgbClr val="001F5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1300">
              <a:lnSpc>
                <a:spcPts val="2415"/>
              </a:lnSpc>
            </a:pPr>
            <a:r>
              <a:rPr sz="2400" b="1" dirty="0" err="1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sz="2400" b="1" spc="-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получения</a:t>
            </a:r>
            <a:r>
              <a:rPr sz="2400" b="1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награды</a:t>
            </a:r>
            <a:r>
              <a:rPr sz="2400" b="1" spc="1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1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также</a:t>
            </a:r>
            <a:r>
              <a:rPr sz="2400" b="1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нужно </a:t>
            </a:r>
            <a:r>
              <a:rPr sz="2400" b="1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сдать </a:t>
            </a:r>
            <a:r>
              <a:rPr sz="2400" b="1" spc="-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экзамены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1300">
              <a:lnSpc>
                <a:spcPts val="2735"/>
              </a:lnSpc>
            </a:pPr>
            <a:r>
              <a:rPr sz="2400" b="1" spc="-5" dirty="0" err="1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sz="2400" b="1" spc="-1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spc="-1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русскому языку </a:t>
            </a:r>
            <a:r>
              <a:rPr lang="ru-RU" sz="2400" b="1" spc="-1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набрать </a:t>
            </a:r>
            <a:r>
              <a:rPr lang="ru-RU" sz="2400" b="1" spc="-1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менее чем 60 баллов </a:t>
            </a:r>
            <a:r>
              <a:rPr lang="ru-RU" sz="2400" b="1" spc="-1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так же сдать  </a:t>
            </a:r>
            <a:r>
              <a:rPr lang="ru-RU" sz="2400" b="1" spc="-1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 </a:t>
            </a:r>
            <a:r>
              <a:rPr sz="2400" b="1" spc="-5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45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выбору</a:t>
            </a:r>
            <a:r>
              <a:rPr lang="ru-RU" sz="2400" b="1" spc="-4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spc="-4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менее чем </a:t>
            </a:r>
            <a:r>
              <a:rPr lang="ru-RU" sz="2400" b="1" spc="-4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60 баллов.</a:t>
            </a:r>
            <a:endParaRPr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rk.karelia.ru/wp-content/uploads/2019/05/nkc2cjavry8wswg4ww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023610"/>
            <a:ext cx="4127500" cy="30956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85723"/>
            <a:ext cx="8939149" cy="66484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457200" y="1447800"/>
            <a:ext cx="8382000" cy="469102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27100" indent="-915035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927100" algn="l"/>
                <a:tab pos="927735" algn="l"/>
              </a:tabLst>
            </a:pP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единые</a:t>
            </a:r>
            <a:r>
              <a:rPr sz="2400" b="1" spc="-3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правила</a:t>
            </a:r>
            <a:r>
              <a:rPr sz="2400" b="1" spc="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проведения</a:t>
            </a:r>
            <a:endParaRPr sz="2400" dirty="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001F5F"/>
              </a:buClr>
              <a:buFont typeface="Arial MT"/>
              <a:buChar char="•"/>
            </a:pPr>
            <a:endParaRPr sz="3150" dirty="0">
              <a:latin typeface="Cambria"/>
              <a:cs typeface="Cambria"/>
            </a:endParaRPr>
          </a:p>
          <a:p>
            <a:pPr marL="927100" indent="-915035">
              <a:lnSpc>
                <a:spcPct val="100000"/>
              </a:lnSpc>
              <a:buFont typeface="Arial MT"/>
              <a:buChar char="•"/>
              <a:tabLst>
                <a:tab pos="927100" algn="l"/>
                <a:tab pos="927735" algn="l"/>
              </a:tabLst>
            </a:pP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единое</a:t>
            </a:r>
            <a:r>
              <a:rPr sz="2400" b="1" spc="-3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расписание</a:t>
            </a:r>
            <a:endParaRPr sz="2400" dirty="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001F5F"/>
              </a:buClr>
              <a:buFont typeface="Arial MT"/>
              <a:buChar char="•"/>
            </a:pPr>
            <a:endParaRPr sz="3150" dirty="0">
              <a:latin typeface="Cambria"/>
              <a:cs typeface="Cambria"/>
            </a:endParaRPr>
          </a:p>
          <a:p>
            <a:pPr marL="927100" indent="-915035">
              <a:lnSpc>
                <a:spcPts val="2590"/>
              </a:lnSpc>
              <a:buFont typeface="Arial MT"/>
              <a:buChar char="•"/>
              <a:tabLst>
                <a:tab pos="927100" algn="l"/>
                <a:tab pos="927735" algn="l"/>
              </a:tabLst>
            </a:pP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использование</a:t>
            </a:r>
            <a:r>
              <a:rPr sz="2400" b="1" spc="-4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заданий</a:t>
            </a:r>
            <a:r>
              <a:rPr sz="2400" b="1" spc="-3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стандартизированной</a:t>
            </a:r>
            <a:endParaRPr sz="2400" dirty="0">
              <a:latin typeface="Cambria"/>
              <a:cs typeface="Cambria"/>
            </a:endParaRPr>
          </a:p>
          <a:p>
            <a:pPr marL="241300">
              <a:lnSpc>
                <a:spcPts val="2590"/>
              </a:lnSpc>
            </a:pP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формы</a:t>
            </a:r>
            <a:r>
              <a:rPr sz="2400" b="1" spc="-4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(КИМ)</a:t>
            </a:r>
            <a:endParaRPr sz="2400" dirty="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650" dirty="0">
              <a:latin typeface="Cambria"/>
              <a:cs typeface="Cambria"/>
            </a:endParaRPr>
          </a:p>
          <a:p>
            <a:pPr marL="241300" marR="724535" indent="-229235">
              <a:lnSpc>
                <a:spcPts val="2310"/>
              </a:lnSpc>
              <a:buClr>
                <a:srgbClr val="001F5F"/>
              </a:buClr>
              <a:buFont typeface="Arial MT"/>
              <a:buChar char="•"/>
              <a:tabLst>
                <a:tab pos="927100" algn="l"/>
                <a:tab pos="927735" algn="l"/>
              </a:tabLst>
            </a:pPr>
            <a:r>
              <a:rPr dirty="0"/>
              <a:t>	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использование</a:t>
            </a:r>
            <a:r>
              <a:rPr sz="2400" b="1" spc="-4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специальных</a:t>
            </a:r>
            <a:r>
              <a:rPr sz="2400" b="1" spc="-2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бланков</a:t>
            </a:r>
            <a:r>
              <a:rPr sz="2400" b="1" spc="-2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для </a:t>
            </a:r>
            <a:r>
              <a:rPr sz="2400" b="1" spc="-5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оформления</a:t>
            </a:r>
            <a:r>
              <a:rPr sz="2400" b="1" spc="-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ответов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на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 задания</a:t>
            </a:r>
            <a:endParaRPr sz="2400" dirty="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001F5F"/>
              </a:buClr>
              <a:buFont typeface="Arial MT"/>
              <a:buChar char="•"/>
            </a:pPr>
            <a:endParaRPr sz="3650" dirty="0">
              <a:latin typeface="Cambria"/>
              <a:cs typeface="Cambria"/>
            </a:endParaRPr>
          </a:p>
          <a:p>
            <a:pPr marL="241300" marR="341630" indent="-229235">
              <a:lnSpc>
                <a:spcPts val="2310"/>
              </a:lnSpc>
              <a:buClr>
                <a:srgbClr val="001F5F"/>
              </a:buClr>
              <a:buFont typeface="Arial MT"/>
              <a:buChar char="•"/>
              <a:tabLst>
                <a:tab pos="927100" algn="l"/>
                <a:tab pos="927735" algn="l"/>
              </a:tabLst>
            </a:pPr>
            <a:r>
              <a:rPr dirty="0"/>
              <a:t>	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проведение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письменно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на </a:t>
            </a:r>
            <a:r>
              <a:rPr sz="2400" b="1" spc="-25" dirty="0">
                <a:solidFill>
                  <a:srgbClr val="001F5F"/>
                </a:solidFill>
                <a:latin typeface="Cambria"/>
                <a:cs typeface="Cambria"/>
              </a:rPr>
              <a:t>русском </a:t>
            </a:r>
            <a:r>
              <a:rPr sz="2400" b="1" spc="-15" dirty="0" err="1">
                <a:solidFill>
                  <a:srgbClr val="001F5F"/>
                </a:solidFill>
                <a:latin typeface="Cambria"/>
                <a:cs typeface="Cambria"/>
              </a:rPr>
              <a:t>языке</a:t>
            </a:r>
            <a:r>
              <a:rPr sz="2400" b="1" spc="-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lang="ru-RU" sz="2400" b="1" spc="-15" dirty="0">
                <a:solidFill>
                  <a:srgbClr val="001F5F"/>
                </a:solidFill>
                <a:latin typeface="Cambria"/>
                <a:cs typeface="Cambria"/>
              </a:rPr>
              <a:t/>
            </a:r>
            <a:br>
              <a:rPr lang="ru-RU" sz="2400" b="1" spc="-15" dirty="0">
                <a:solidFill>
                  <a:srgbClr val="001F5F"/>
                </a:solidFill>
                <a:latin typeface="Cambria"/>
                <a:cs typeface="Cambria"/>
              </a:rPr>
            </a:b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(за </a:t>
            </a:r>
            <a:r>
              <a:rPr sz="2400" b="1" spc="-5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исключением</a:t>
            </a:r>
            <a:r>
              <a:rPr sz="2400" b="1" spc="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ЕГЭ</a:t>
            </a:r>
            <a:r>
              <a:rPr sz="2400" b="1" spc="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по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иностранным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языкам)</a:t>
            </a:r>
            <a:endParaRPr sz="2400" dirty="0">
              <a:latin typeface="Cambria"/>
              <a:cs typeface="Cambria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-2309" y="228600"/>
            <a:ext cx="9161319" cy="990600"/>
            <a:chOff x="-2309" y="228600"/>
            <a:chExt cx="9161319" cy="990600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-2309" y="228600"/>
              <a:ext cx="9146309" cy="990600"/>
            </a:xfrm>
            <a:prstGeom prst="rect">
              <a:avLst/>
            </a:prstGeom>
            <a:solidFill>
              <a:srgbClr val="00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" name="Picture 2">
              <a:extLst>
                <a:ext uri="{FF2B5EF4-FFF2-40B4-BE49-F238E27FC236}">
                  <a16:creationId xmlns="" xmlns:a16="http://schemas.microsoft.com/office/drawing/2014/main" id="{DFDBC9E5-55D6-979D-60F5-4C2A5A51D85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7777" b="26668"/>
            <a:stretch/>
          </p:blipFill>
          <p:spPr bwMode="auto">
            <a:xfrm>
              <a:off x="27710" y="228600"/>
              <a:ext cx="849986" cy="99060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Прямоугольник 7"/>
            <p:cNvSpPr/>
            <p:nvPr/>
          </p:nvSpPr>
          <p:spPr>
            <a:xfrm>
              <a:off x="922726" y="262235"/>
              <a:ext cx="8236284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5400" b="1" spc="-5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Особенности ЕГЭ </a:t>
              </a:r>
              <a:endParaRPr lang="ru-RU" sz="5400" dirty="0"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7542" y="0"/>
            <a:ext cx="1060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i="1" spc="-5" dirty="0">
                <a:solidFill>
                  <a:srgbClr val="C00000"/>
                </a:solidFill>
                <a:latin typeface="Calibri Light"/>
                <a:cs typeface="Calibri Light"/>
              </a:rPr>
              <a:t> </a:t>
            </a:r>
            <a:endParaRPr sz="2800">
              <a:latin typeface="Calibri Light"/>
              <a:cs typeface="Calibri Ligh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62166" y="1295400"/>
            <a:ext cx="7134034" cy="2383155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12700" marR="1075055" indent="13335">
              <a:lnSpc>
                <a:spcPts val="3110"/>
              </a:lnSpc>
              <a:spcBef>
                <a:spcPts val="409"/>
              </a:spcBef>
            </a:pPr>
            <a:r>
              <a:rPr sz="28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обучающиеся,</a:t>
            </a:r>
            <a:r>
              <a:rPr sz="2800" b="1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освоившие</a:t>
            </a:r>
            <a:r>
              <a:rPr sz="2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основные </a:t>
            </a:r>
            <a:r>
              <a:rPr sz="2800" b="1" spc="-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общеобразовательные</a:t>
            </a:r>
            <a:r>
              <a:rPr sz="2800" b="1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ts val="2790"/>
              </a:lnSpc>
            </a:pPr>
            <a:r>
              <a:rPr sz="28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среднего</a:t>
            </a:r>
            <a:r>
              <a:rPr sz="2800" b="1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(полного)</a:t>
            </a:r>
            <a:r>
              <a:rPr sz="2800" b="1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общего</a:t>
            </a:r>
            <a:r>
              <a:rPr sz="2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образования и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255270">
              <a:lnSpc>
                <a:spcPct val="90000"/>
              </a:lnSpc>
              <a:spcBef>
                <a:spcPts val="165"/>
              </a:spcBef>
            </a:pPr>
            <a:r>
              <a:rPr lang="ru-RU" sz="2800" b="1" u="sng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sz="2800" b="1" u="sng" spc="-5" dirty="0" err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опущенны</a:t>
            </a:r>
            <a:r>
              <a:rPr lang="ru-RU" sz="2800" b="1" u="sng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800" b="1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sz="28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установленном</a:t>
            </a:r>
            <a:r>
              <a:rPr sz="2800" b="1" spc="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порядке</a:t>
            </a:r>
            <a:r>
              <a:rPr sz="2800" b="1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sz="2800" b="1" spc="-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государственной</a:t>
            </a:r>
            <a:r>
              <a:rPr sz="2800" b="1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(итоговой) </a:t>
            </a:r>
            <a:r>
              <a:rPr sz="28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аттестации </a:t>
            </a:r>
            <a:r>
              <a:rPr sz="2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(выпускники</a:t>
            </a:r>
            <a:r>
              <a:rPr sz="2800" b="1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текущего</a:t>
            </a:r>
            <a:r>
              <a:rPr sz="2800" b="1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года).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81877" y="3355973"/>
            <a:ext cx="2762122" cy="341630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582948" y="4554204"/>
            <a:ext cx="5511800" cy="13424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270" algn="ctr">
              <a:lnSpc>
                <a:spcPct val="120000"/>
              </a:lnSpc>
            </a:pPr>
            <a:r>
              <a:rPr sz="1800" b="1" dirty="0">
                <a:solidFill>
                  <a:srgbClr val="25257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sz="1800" b="1" spc="-5" dirty="0">
                <a:solidFill>
                  <a:srgbClr val="25257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15" dirty="0">
                <a:solidFill>
                  <a:srgbClr val="25257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прохождению</a:t>
            </a:r>
            <a:r>
              <a:rPr sz="1800" b="1" spc="-5" dirty="0">
                <a:solidFill>
                  <a:srgbClr val="25257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rgbClr val="25257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ГИА </a:t>
            </a:r>
            <a:r>
              <a:rPr sz="1800" b="1" spc="-10" dirty="0">
                <a:solidFill>
                  <a:srgbClr val="25257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допускаются</a:t>
            </a:r>
            <a:r>
              <a:rPr sz="1800" b="1" dirty="0">
                <a:solidFill>
                  <a:srgbClr val="25257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5" dirty="0">
                <a:solidFill>
                  <a:srgbClr val="25257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учащиеся,</a:t>
            </a:r>
            <a:r>
              <a:rPr sz="1800" b="1" spc="-15" dirty="0">
                <a:solidFill>
                  <a:srgbClr val="25257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spc="-15" dirty="0">
                <a:solidFill>
                  <a:srgbClr val="25257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spc="-15" dirty="0">
                <a:solidFill>
                  <a:srgbClr val="25257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sz="1800" b="1" spc="-5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имеющие </a:t>
            </a:r>
            <a:r>
              <a:rPr sz="1800" b="1" spc="-1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академической</a:t>
            </a:r>
            <a:r>
              <a:rPr sz="1800" b="1" spc="-2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1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задолженности</a:t>
            </a:r>
            <a:r>
              <a:rPr lang="ru-RU" sz="1800" b="1" spc="2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spc="2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sz="1800" b="1" spc="-5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sz="1800" b="1" spc="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всем </a:t>
            </a:r>
            <a:r>
              <a:rPr sz="1800" b="1" spc="-38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предметам</a:t>
            </a:r>
            <a:r>
              <a:rPr sz="1800" b="1" spc="-2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sz="1800" b="1" spc="-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имеющие</a:t>
            </a:r>
            <a:r>
              <a:rPr sz="1800" b="1" spc="-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допуск</a:t>
            </a:r>
            <a:r>
              <a:rPr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sz="1800" b="1" spc="1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1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итоговому </a:t>
            </a:r>
            <a:r>
              <a:rPr sz="1800" b="1" spc="-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сочинению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-2309" y="228600"/>
            <a:ext cx="9161319" cy="990600"/>
            <a:chOff x="-2309" y="228600"/>
            <a:chExt cx="9161319" cy="990600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-2309" y="228600"/>
              <a:ext cx="9146309" cy="990600"/>
            </a:xfrm>
            <a:prstGeom prst="rect">
              <a:avLst/>
            </a:prstGeom>
            <a:solidFill>
              <a:srgbClr val="00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" name="Picture 2">
              <a:extLst>
                <a:ext uri="{FF2B5EF4-FFF2-40B4-BE49-F238E27FC236}">
                  <a16:creationId xmlns="" xmlns:a16="http://schemas.microsoft.com/office/drawing/2014/main" id="{DFDBC9E5-55D6-979D-60F5-4C2A5A51D85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7777" b="26668"/>
            <a:stretch/>
          </p:blipFill>
          <p:spPr bwMode="auto">
            <a:xfrm>
              <a:off x="27710" y="228600"/>
              <a:ext cx="849986" cy="99060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Прямоугольник 10"/>
            <p:cNvSpPr/>
            <p:nvPr/>
          </p:nvSpPr>
          <p:spPr>
            <a:xfrm>
              <a:off x="922726" y="262235"/>
              <a:ext cx="8236284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5400" b="1" spc="-5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Участники ЕГЭ </a:t>
              </a:r>
              <a:endParaRPr lang="ru-RU" sz="5400" dirty="0"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7199" y="304800"/>
            <a:ext cx="8366125" cy="2319225"/>
          </a:xfrm>
          <a:prstGeom prst="rect">
            <a:avLst/>
          </a:prstGeom>
        </p:spPr>
        <p:txBody>
          <a:bodyPr vert="horz" wrap="square" lIns="0" tIns="1022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805"/>
              </a:spcBef>
            </a:pPr>
            <a:r>
              <a:rPr sz="3600" b="1" spc="-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Заявление</a:t>
            </a:r>
            <a:r>
              <a:rPr sz="3600" b="1" spc="-1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sz="3600" b="1" spc="-1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</a:t>
            </a:r>
            <a:r>
              <a:rPr sz="3600" b="1" spc="-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3600" b="1" spc="-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ЕГЭ</a:t>
            </a:r>
            <a:r>
              <a:rPr lang="ru-RU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указанием предметов, </a:t>
            </a:r>
            <a:r>
              <a:rPr sz="36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 </a:t>
            </a:r>
            <a:r>
              <a:rPr sz="3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выпускник </a:t>
            </a:r>
            <a:r>
              <a:rPr sz="3600" spc="-5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собирается</a:t>
            </a:r>
            <a:r>
              <a:rPr sz="36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сдавать,</a:t>
            </a:r>
            <a:r>
              <a:rPr sz="36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spc="-1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</a:t>
            </a:r>
            <a:r>
              <a:rPr sz="36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spc="-1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подать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sz="3600" b="1" spc="-5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sz="3600" b="1" spc="-2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b="1" spc="-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позднее</a:t>
            </a:r>
            <a:r>
              <a:rPr sz="3600" b="1" spc="-3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sz="3600" b="1" spc="-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февраля</a:t>
            </a:r>
            <a:r>
              <a:rPr sz="3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76600" y="2895600"/>
            <a:ext cx="5546725" cy="3699637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="" xmlns:a16="http://schemas.microsoft.com/office/drawing/2014/main" id="{DFDBC9E5-55D6-979D-60F5-4C2A5A51D8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7777" b="26668"/>
          <a:stretch/>
        </p:blipFill>
        <p:spPr bwMode="auto">
          <a:xfrm>
            <a:off x="381000" y="5257800"/>
            <a:ext cx="1066800" cy="12432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4800" y="304800"/>
            <a:ext cx="8626958" cy="1329723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241300" marR="70485" indent="-228600">
              <a:lnSpc>
                <a:spcPct val="90000"/>
              </a:lnSpc>
              <a:spcBef>
                <a:spcPts val="385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sz="24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получения</a:t>
            </a:r>
            <a:r>
              <a:rPr sz="24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аттестата </a:t>
            </a:r>
            <a:r>
              <a:rPr sz="24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выпускники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текущего</a:t>
            </a:r>
            <a:r>
              <a:rPr sz="2400" b="1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 </a:t>
            </a:r>
            <a:r>
              <a:rPr sz="2400" b="1" spc="-5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сдают </a:t>
            </a:r>
            <a:r>
              <a:rPr sz="2400" b="1" spc="-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обязательные</a:t>
            </a:r>
            <a:r>
              <a:rPr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предметы</a:t>
            </a:r>
            <a:r>
              <a:rPr sz="2400" b="1" spc="-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sz="24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русский</a:t>
            </a:r>
            <a:r>
              <a:rPr sz="2400" b="1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язык</a:t>
            </a:r>
            <a:r>
              <a:rPr sz="24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sz="2400" b="1" spc="-3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математику</a:t>
            </a:r>
            <a:r>
              <a:rPr sz="2400" b="1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001F5F"/>
              </a:buClr>
              <a:buFont typeface="Arial MT"/>
              <a:buChar char="•"/>
            </a:pP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1300" indent="-228600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Сдать </a:t>
            </a:r>
            <a:r>
              <a:rPr sz="24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любое </a:t>
            </a:r>
            <a:r>
              <a:rPr sz="24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</a:t>
            </a:r>
            <a:r>
              <a:rPr sz="2400" b="1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предметов</a:t>
            </a:r>
            <a:r>
              <a:rPr sz="2400" b="1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списка.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13250" y="2643073"/>
            <a:ext cx="3018790" cy="367985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ts val="2615"/>
              </a:lnSpc>
              <a:spcBef>
                <a:spcPts val="95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2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Русский</a:t>
            </a:r>
            <a:r>
              <a:rPr sz="22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язык</a:t>
            </a:r>
            <a:endParaRPr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1300" indent="-228600">
              <a:lnSpc>
                <a:spcPts val="2585"/>
              </a:lnSpc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2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</a:t>
            </a:r>
            <a:endParaRPr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1300" indent="-228600">
              <a:lnSpc>
                <a:spcPts val="2580"/>
              </a:lnSpc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2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Физика</a:t>
            </a:r>
            <a:endParaRPr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1300" indent="-228600">
              <a:lnSpc>
                <a:spcPts val="2585"/>
              </a:lnSpc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2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Химия</a:t>
            </a:r>
            <a:endParaRPr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1300" indent="-228600">
              <a:lnSpc>
                <a:spcPts val="2585"/>
              </a:lnSpc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2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Биология</a:t>
            </a:r>
            <a:endParaRPr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1300" indent="-228600">
              <a:lnSpc>
                <a:spcPts val="2580"/>
              </a:lnSpc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200" b="1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География</a:t>
            </a:r>
            <a:endParaRPr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1300" indent="-228600">
              <a:lnSpc>
                <a:spcPts val="2585"/>
              </a:lnSpc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2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</a:t>
            </a:r>
            <a:endParaRPr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1300" indent="-228600">
              <a:lnSpc>
                <a:spcPts val="2585"/>
              </a:lnSpc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2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Информатика</a:t>
            </a:r>
            <a:r>
              <a:rPr sz="2200" b="1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2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ИКТ</a:t>
            </a:r>
            <a:endParaRPr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1300" indent="-228600">
              <a:lnSpc>
                <a:spcPts val="2580"/>
              </a:lnSpc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200" b="1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Английский</a:t>
            </a:r>
            <a:r>
              <a:rPr sz="2200" b="1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язык</a:t>
            </a:r>
            <a:endParaRPr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1300" indent="-228600">
              <a:lnSpc>
                <a:spcPts val="2585"/>
              </a:lnSpc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2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Литература</a:t>
            </a:r>
            <a:endParaRPr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1300" indent="-228600">
              <a:lnSpc>
                <a:spcPts val="2615"/>
              </a:lnSpc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2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Обществознание</a:t>
            </a:r>
            <a:endParaRPr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92011" y="3464828"/>
            <a:ext cx="2365638" cy="24096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8600" y="355854"/>
            <a:ext cx="8571880" cy="662305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700" marR="5080" algn="ctr">
              <a:lnSpc>
                <a:spcPts val="2380"/>
              </a:lnSpc>
              <a:spcBef>
                <a:spcPts val="390"/>
              </a:spcBef>
            </a:pP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ru-RU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sz="24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  <a:r>
              <a:rPr sz="2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ФИПИ</a:t>
            </a:r>
            <a:r>
              <a:rPr sz="24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подает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следующие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минимальные </a:t>
            </a:r>
            <a:r>
              <a:rPr sz="2400" spc="-4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баллы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sz="24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предметов</a:t>
            </a:r>
            <a:r>
              <a:rPr sz="24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ЕГЭ: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3BA132E1-D1C0-4F06-B3E4-15E1BC6D303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514"/>
          <a:stretch/>
        </p:blipFill>
        <p:spPr>
          <a:xfrm>
            <a:off x="599906" y="1676400"/>
            <a:ext cx="8279816" cy="42672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5800" y="152400"/>
            <a:ext cx="8153400" cy="416716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ts val="2510"/>
              </a:lnSpc>
              <a:spcBef>
                <a:spcPts val="95"/>
              </a:spcBef>
            </a:pPr>
            <a:r>
              <a:rPr sz="2200" b="1" spc="-10" dirty="0">
                <a:solidFill>
                  <a:srgbClr val="C00000"/>
                </a:solidFill>
                <a:latin typeface="Cambria"/>
                <a:cs typeface="Cambria"/>
              </a:rPr>
              <a:t>Важно!</a:t>
            </a:r>
            <a:endParaRPr sz="2200" dirty="0">
              <a:latin typeface="Cambria"/>
              <a:cs typeface="Cambria"/>
            </a:endParaRPr>
          </a:p>
          <a:p>
            <a:pPr marL="12700" marR="951230" algn="ctr">
              <a:lnSpc>
                <a:spcPts val="2380"/>
              </a:lnSpc>
              <a:spcBef>
                <a:spcPts val="165"/>
              </a:spcBef>
            </a:pPr>
            <a:r>
              <a:rPr sz="2200" b="1" spc="-10" dirty="0">
                <a:solidFill>
                  <a:srgbClr val="001F5F"/>
                </a:solidFill>
                <a:latin typeface="Cambria"/>
                <a:cs typeface="Cambria"/>
              </a:rPr>
              <a:t>Получить</a:t>
            </a:r>
            <a:r>
              <a:rPr sz="2200" b="1" spc="3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200" b="1" spc="-10" dirty="0">
                <a:solidFill>
                  <a:srgbClr val="001F5F"/>
                </a:solidFill>
                <a:latin typeface="Cambria"/>
                <a:cs typeface="Cambria"/>
              </a:rPr>
              <a:t>аттестат</a:t>
            </a:r>
            <a:r>
              <a:rPr sz="2200" b="1" spc="3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200" b="1" spc="-5" dirty="0">
                <a:solidFill>
                  <a:srgbClr val="001F5F"/>
                </a:solidFill>
                <a:latin typeface="Cambria"/>
                <a:cs typeface="Cambria"/>
              </a:rPr>
              <a:t>о</a:t>
            </a:r>
            <a:r>
              <a:rPr sz="2200" b="1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200" b="1" spc="-10">
                <a:solidFill>
                  <a:srgbClr val="001F5F"/>
                </a:solidFill>
                <a:latin typeface="Cambria"/>
                <a:cs typeface="Cambria"/>
              </a:rPr>
              <a:t>получении</a:t>
            </a:r>
            <a:r>
              <a:rPr sz="2200" b="1" spc="2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200" b="1" spc="35" smtClean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200" b="1" spc="-15" dirty="0">
                <a:solidFill>
                  <a:srgbClr val="001F5F"/>
                </a:solidFill>
                <a:latin typeface="Cambria"/>
                <a:cs typeface="Cambria"/>
              </a:rPr>
              <a:t>среднего </a:t>
            </a:r>
            <a:r>
              <a:rPr sz="2200" b="1" spc="-47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200" b="1" spc="-10" dirty="0">
                <a:solidFill>
                  <a:srgbClr val="001F5F"/>
                </a:solidFill>
                <a:latin typeface="Cambria"/>
                <a:cs typeface="Cambria"/>
              </a:rPr>
              <a:t>образования</a:t>
            </a:r>
            <a:r>
              <a:rPr sz="2200" b="1" spc="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200" b="1" spc="-5" dirty="0">
                <a:solidFill>
                  <a:srgbClr val="001F5F"/>
                </a:solidFill>
                <a:latin typeface="Cambria"/>
                <a:cs typeface="Cambria"/>
              </a:rPr>
              <a:t>в</a:t>
            </a:r>
            <a:r>
              <a:rPr sz="2200" b="1" spc="2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200" b="1" spc="-10" dirty="0">
                <a:solidFill>
                  <a:srgbClr val="001F5F"/>
                </a:solidFill>
                <a:latin typeface="Cambria"/>
                <a:cs typeface="Cambria"/>
              </a:rPr>
              <a:t>202</a:t>
            </a:r>
            <a:r>
              <a:rPr lang="ru-RU" sz="2200" b="1" spc="-10" dirty="0">
                <a:solidFill>
                  <a:srgbClr val="001F5F"/>
                </a:solidFill>
                <a:latin typeface="Cambria"/>
                <a:cs typeface="Cambria"/>
              </a:rPr>
              <a:t>5</a:t>
            </a:r>
            <a:r>
              <a:rPr sz="2200" b="1" spc="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200" b="1" spc="-45" dirty="0">
                <a:solidFill>
                  <a:srgbClr val="001F5F"/>
                </a:solidFill>
                <a:latin typeface="Cambria"/>
                <a:cs typeface="Cambria"/>
              </a:rPr>
              <a:t>году</a:t>
            </a:r>
            <a:r>
              <a:rPr sz="2200" b="1" spc="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200" b="1" spc="-5" dirty="0">
                <a:solidFill>
                  <a:srgbClr val="001F5F"/>
                </a:solidFill>
                <a:latin typeface="Cambria"/>
                <a:cs typeface="Cambria"/>
              </a:rPr>
              <a:t>смогут</a:t>
            </a:r>
            <a:r>
              <a:rPr sz="2200" b="1" spc="2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200" b="1" spc="-10" dirty="0">
                <a:solidFill>
                  <a:srgbClr val="001F5F"/>
                </a:solidFill>
                <a:latin typeface="Cambria"/>
                <a:cs typeface="Cambria"/>
              </a:rPr>
              <a:t>выпускники,</a:t>
            </a:r>
            <a:endParaRPr sz="2200" dirty="0">
              <a:latin typeface="Cambria"/>
              <a:cs typeface="Cambria"/>
            </a:endParaRPr>
          </a:p>
          <a:p>
            <a:pPr marL="12700" algn="ctr">
              <a:lnSpc>
                <a:spcPts val="2205"/>
              </a:lnSpc>
            </a:pPr>
            <a:r>
              <a:rPr sz="2200" b="1" spc="-15" dirty="0">
                <a:solidFill>
                  <a:srgbClr val="001F5F"/>
                </a:solidFill>
                <a:latin typeface="Cambria"/>
                <a:cs typeface="Cambria"/>
              </a:rPr>
              <a:t>преодолевшие</a:t>
            </a:r>
            <a:r>
              <a:rPr sz="2200" b="1" spc="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200" b="1" spc="-15" dirty="0">
                <a:solidFill>
                  <a:srgbClr val="001F5F"/>
                </a:solidFill>
                <a:latin typeface="Cambria"/>
                <a:cs typeface="Cambria"/>
              </a:rPr>
              <a:t>пороговые</a:t>
            </a:r>
            <a:r>
              <a:rPr sz="2200" b="1" spc="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200" b="1" spc="-15" dirty="0">
                <a:solidFill>
                  <a:srgbClr val="001F5F"/>
                </a:solidFill>
                <a:latin typeface="Cambria"/>
                <a:cs typeface="Cambria"/>
              </a:rPr>
              <a:t>значения</a:t>
            </a:r>
            <a:r>
              <a:rPr sz="2200" b="1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200" b="1" spc="-5" dirty="0">
                <a:solidFill>
                  <a:srgbClr val="001F5F"/>
                </a:solidFill>
                <a:latin typeface="Cambria"/>
                <a:cs typeface="Cambria"/>
              </a:rPr>
              <a:t>по </a:t>
            </a:r>
            <a:r>
              <a:rPr sz="2200" b="1" spc="-10" dirty="0">
                <a:solidFill>
                  <a:srgbClr val="001F5F"/>
                </a:solidFill>
                <a:latin typeface="Cambria"/>
                <a:cs typeface="Cambria"/>
              </a:rPr>
              <a:t>обязательным</a:t>
            </a:r>
            <a:endParaRPr sz="2200" dirty="0">
              <a:latin typeface="Cambria"/>
              <a:cs typeface="Cambria"/>
            </a:endParaRPr>
          </a:p>
          <a:p>
            <a:pPr marL="12700" algn="ctr">
              <a:lnSpc>
                <a:spcPts val="2375"/>
              </a:lnSpc>
            </a:pPr>
            <a:r>
              <a:rPr sz="2200" b="1" spc="-10" dirty="0">
                <a:solidFill>
                  <a:srgbClr val="001F5F"/>
                </a:solidFill>
                <a:latin typeface="Cambria"/>
                <a:cs typeface="Cambria"/>
              </a:rPr>
              <a:t>предметам:</a:t>
            </a:r>
            <a:r>
              <a:rPr sz="2200" b="1" spc="2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200" b="1" spc="-25" dirty="0">
                <a:solidFill>
                  <a:srgbClr val="C00000"/>
                </a:solidFill>
                <a:latin typeface="Cambria"/>
                <a:cs typeface="Cambria"/>
              </a:rPr>
              <a:t>русскому</a:t>
            </a:r>
            <a:r>
              <a:rPr sz="2200" b="1" spc="1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200" b="1" spc="-5" dirty="0">
                <a:solidFill>
                  <a:srgbClr val="C00000"/>
                </a:solidFill>
                <a:latin typeface="Cambria"/>
                <a:cs typeface="Cambria"/>
              </a:rPr>
              <a:t>языку</a:t>
            </a:r>
            <a:r>
              <a:rPr sz="2200" b="1" spc="-1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200" b="1" spc="-5" dirty="0">
                <a:solidFill>
                  <a:srgbClr val="C00000"/>
                </a:solidFill>
                <a:latin typeface="Cambria"/>
                <a:cs typeface="Cambria"/>
              </a:rPr>
              <a:t>и </a:t>
            </a:r>
            <a:r>
              <a:rPr sz="2200" b="1" spc="-15" dirty="0">
                <a:solidFill>
                  <a:srgbClr val="C00000"/>
                </a:solidFill>
                <a:latin typeface="Cambria"/>
                <a:cs typeface="Cambria"/>
              </a:rPr>
              <a:t>математике</a:t>
            </a:r>
            <a:r>
              <a:rPr sz="2200" b="1" spc="2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200" b="1" spc="-5" dirty="0">
                <a:solidFill>
                  <a:srgbClr val="C00000"/>
                </a:solidFill>
                <a:latin typeface="Cambria"/>
                <a:cs typeface="Cambria"/>
              </a:rPr>
              <a:t>(базовой</a:t>
            </a:r>
            <a:r>
              <a:rPr sz="2200" b="1" spc="-10" dirty="0">
                <a:solidFill>
                  <a:srgbClr val="C00000"/>
                </a:solidFill>
                <a:latin typeface="Cambria"/>
                <a:cs typeface="Cambria"/>
              </a:rPr>
              <a:t> или</a:t>
            </a:r>
            <a:endParaRPr sz="2200" dirty="0">
              <a:latin typeface="Cambria"/>
              <a:cs typeface="Cambria"/>
            </a:endParaRPr>
          </a:p>
          <a:p>
            <a:pPr marL="12700" algn="ctr">
              <a:lnSpc>
                <a:spcPts val="2510"/>
              </a:lnSpc>
            </a:pPr>
            <a:r>
              <a:rPr sz="2200" b="1" spc="-10" dirty="0" err="1">
                <a:solidFill>
                  <a:srgbClr val="C00000"/>
                </a:solidFill>
                <a:latin typeface="Cambria"/>
                <a:cs typeface="Cambria"/>
              </a:rPr>
              <a:t>профильной</a:t>
            </a:r>
            <a:r>
              <a:rPr sz="2200" b="1" spc="-10" dirty="0">
                <a:solidFill>
                  <a:srgbClr val="C00000"/>
                </a:solidFill>
                <a:latin typeface="Cambria"/>
                <a:cs typeface="Cambria"/>
              </a:rPr>
              <a:t>).</a:t>
            </a:r>
            <a:endParaRPr sz="2200" dirty="0">
              <a:latin typeface="Cambria"/>
              <a:cs typeface="Cambria"/>
            </a:endParaRPr>
          </a:p>
          <a:p>
            <a:pPr marL="12700" marR="5080" algn="ctr">
              <a:lnSpc>
                <a:spcPts val="2590"/>
              </a:lnSpc>
              <a:spcBef>
                <a:spcPts val="1230"/>
              </a:spcBef>
              <a:tabLst>
                <a:tab pos="241300" algn="l"/>
              </a:tabLst>
            </a:pP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В</a:t>
            </a:r>
            <a:r>
              <a:rPr sz="2400" b="1" spc="-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202</a:t>
            </a:r>
            <a:r>
              <a:rPr lang="ru-RU" sz="2400" b="1" spc="-10" dirty="0">
                <a:solidFill>
                  <a:srgbClr val="001F5F"/>
                </a:solidFill>
                <a:latin typeface="Cambria"/>
                <a:cs typeface="Cambria"/>
              </a:rPr>
              <a:t>5</a:t>
            </a:r>
            <a:r>
              <a:rPr sz="2400" b="1" spc="2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45" dirty="0">
                <a:solidFill>
                  <a:srgbClr val="001F5F"/>
                </a:solidFill>
                <a:latin typeface="Cambria"/>
                <a:cs typeface="Cambria"/>
              </a:rPr>
              <a:t>году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для</a:t>
            </a:r>
            <a:r>
              <a:rPr sz="2400" b="1" spc="-2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получения 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аттестата</a:t>
            </a:r>
            <a:r>
              <a:rPr sz="2400" b="1" spc="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установлены </a:t>
            </a:r>
            <a:r>
              <a:rPr sz="2400" b="1" spc="-5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следующие</a:t>
            </a:r>
            <a:r>
              <a:rPr sz="2400" b="1" spc="-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минимальные </a:t>
            </a:r>
            <a:r>
              <a:rPr sz="2400" b="1" spc="-5" dirty="0" err="1">
                <a:solidFill>
                  <a:srgbClr val="001F5F"/>
                </a:solidFill>
                <a:latin typeface="Cambria"/>
                <a:cs typeface="Cambria"/>
              </a:rPr>
              <a:t>пороги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:</a:t>
            </a:r>
            <a:endParaRPr lang="ru-RU" sz="2400" b="1" spc="-5" dirty="0">
              <a:solidFill>
                <a:srgbClr val="001F5F"/>
              </a:solidFill>
              <a:latin typeface="Cambria"/>
              <a:cs typeface="Cambria"/>
            </a:endParaRPr>
          </a:p>
          <a:p>
            <a:pPr marL="12700" marR="5080" algn="ctr">
              <a:lnSpc>
                <a:spcPts val="2590"/>
              </a:lnSpc>
              <a:spcBef>
                <a:spcPts val="1230"/>
              </a:spcBef>
              <a:tabLst>
                <a:tab pos="241300" algn="l"/>
              </a:tabLst>
            </a:pPr>
            <a:r>
              <a:rPr lang="ru-RU" sz="2400" b="1" spc="-5" dirty="0">
                <a:solidFill>
                  <a:srgbClr val="FF0000"/>
                </a:solidFill>
                <a:latin typeface="Cambria"/>
                <a:cs typeface="Cambria"/>
              </a:rPr>
              <a:t>Русский язык </a:t>
            </a:r>
            <a:r>
              <a:rPr lang="ru-RU" sz="2400" b="1" spc="-5" dirty="0">
                <a:solidFill>
                  <a:srgbClr val="001F5F"/>
                </a:solidFill>
                <a:latin typeface="Cambria"/>
                <a:cs typeface="Cambria"/>
              </a:rPr>
              <a:t>– 24 тестовых баллов</a:t>
            </a:r>
          </a:p>
          <a:p>
            <a:pPr marL="12700" marR="5080" algn="ctr">
              <a:lnSpc>
                <a:spcPts val="2590"/>
              </a:lnSpc>
              <a:spcBef>
                <a:spcPts val="1230"/>
              </a:spcBef>
              <a:tabLst>
                <a:tab pos="241300" algn="l"/>
              </a:tabLst>
            </a:pPr>
            <a:r>
              <a:rPr lang="ru-RU" sz="2400" b="1" spc="-5" dirty="0">
                <a:solidFill>
                  <a:srgbClr val="FF0000"/>
                </a:solidFill>
                <a:latin typeface="Cambria"/>
                <a:cs typeface="Cambria"/>
              </a:rPr>
              <a:t>Математика (базовая) </a:t>
            </a:r>
            <a:r>
              <a:rPr lang="ru-RU" sz="2400" b="1" spc="-5" dirty="0">
                <a:solidFill>
                  <a:srgbClr val="001F5F"/>
                </a:solidFill>
                <a:latin typeface="Cambria"/>
                <a:cs typeface="Cambria"/>
              </a:rPr>
              <a:t>– 7 тестовых баллов</a:t>
            </a:r>
          </a:p>
          <a:p>
            <a:pPr marL="12700" marR="5080" algn="ctr">
              <a:lnSpc>
                <a:spcPts val="2590"/>
              </a:lnSpc>
              <a:spcBef>
                <a:spcPts val="1230"/>
              </a:spcBef>
              <a:tabLst>
                <a:tab pos="241300" algn="l"/>
              </a:tabLst>
            </a:pPr>
            <a:r>
              <a:rPr lang="ru-RU" sz="2400" b="1" spc="-5" dirty="0">
                <a:solidFill>
                  <a:srgbClr val="FF0000"/>
                </a:solidFill>
                <a:latin typeface="Cambria"/>
                <a:cs typeface="Cambria"/>
              </a:rPr>
              <a:t>Математика ( профильная) </a:t>
            </a:r>
            <a:r>
              <a:rPr lang="ru-RU" sz="2400" b="1" spc="-5" dirty="0">
                <a:solidFill>
                  <a:srgbClr val="001F5F"/>
                </a:solidFill>
                <a:latin typeface="Cambria"/>
                <a:cs typeface="Cambria"/>
              </a:rPr>
              <a:t>– 27 тестовых баллов</a:t>
            </a:r>
            <a:endParaRPr sz="2400" dirty="0">
              <a:latin typeface="Cambria"/>
              <a:cs typeface="Cambria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4281F015-947B-44AD-8BD8-CF9D69177FA9}"/>
              </a:ext>
            </a:extLst>
          </p:cNvPr>
          <p:cNvSpPr/>
          <p:nvPr/>
        </p:nvSpPr>
        <p:spPr>
          <a:xfrm>
            <a:off x="495300" y="4953000"/>
            <a:ext cx="8153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**В </a:t>
            </a:r>
            <a:r>
              <a:rPr lang="ru-RU" dirty="0"/>
              <a:t>начале 2024 года Владимир Путин предложил дать выпускникам возможность пересдать один из предметов на собственное усмотрение. Пересдачи ЕГЭ планируется проводить до окончания приемной кампании в вузы, таким образом оставляя выпускникам второй шанс на поступление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76200" y="228600"/>
            <a:ext cx="9067800" cy="609600"/>
            <a:chOff x="-2309" y="228600"/>
            <a:chExt cx="9146309" cy="990600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-2309" y="228600"/>
              <a:ext cx="9146309" cy="990600"/>
            </a:xfrm>
            <a:prstGeom prst="rect">
              <a:avLst/>
            </a:prstGeom>
            <a:solidFill>
              <a:srgbClr val="00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" name="Picture 2">
              <a:extLst>
                <a:ext uri="{FF2B5EF4-FFF2-40B4-BE49-F238E27FC236}">
                  <a16:creationId xmlns="" xmlns:a16="http://schemas.microsoft.com/office/drawing/2014/main" id="{DFDBC9E5-55D6-979D-60F5-4C2A5A51D85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7777" b="26668"/>
            <a:stretch/>
          </p:blipFill>
          <p:spPr bwMode="auto">
            <a:xfrm>
              <a:off x="27710" y="228600"/>
              <a:ext cx="849986" cy="99060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Прямоугольник 10"/>
            <p:cNvSpPr/>
            <p:nvPr/>
          </p:nvSpPr>
          <p:spPr>
            <a:xfrm>
              <a:off x="907715" y="262234"/>
              <a:ext cx="8236284" cy="7502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400" b="1" spc="-5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ПРОЕКТ !!!! </a:t>
              </a:r>
              <a:r>
                <a:rPr lang="ru-RU" sz="2400" b="1" spc="-5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Даты </a:t>
              </a:r>
              <a:r>
                <a:rPr lang="ru-RU" sz="2400" b="1" spc="-5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проведения ЕГЭ</a:t>
              </a:r>
              <a:endParaRPr lang="ru-RU" sz="2400" dirty="0"/>
            </a:p>
          </p:txBody>
        </p:sp>
      </p:grpSp>
      <p:graphicFrame>
        <p:nvGraphicFramePr>
          <p:cNvPr id="6" name="Таблица 5">
            <a:extLst>
              <a:ext uri="{FF2B5EF4-FFF2-40B4-BE49-F238E27FC236}">
                <a16:creationId xmlns="" xmlns:a16="http://schemas.microsoft.com/office/drawing/2014/main" id="{EED7CDE0-18E5-4791-AB5E-5349997D49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64093551"/>
              </p:ext>
            </p:extLst>
          </p:nvPr>
        </p:nvGraphicFramePr>
        <p:xfrm>
          <a:off x="685800" y="838201"/>
          <a:ext cx="7848601" cy="5638807"/>
        </p:xfrm>
        <a:graphic>
          <a:graphicData uri="http://schemas.openxmlformats.org/drawingml/2006/table">
            <a:tbl>
              <a:tblPr/>
              <a:tblGrid>
                <a:gridCol w="1993295">
                  <a:extLst>
                    <a:ext uri="{9D8B030D-6E8A-4147-A177-3AD203B41FA5}">
                      <a16:colId xmlns="" xmlns:a16="http://schemas.microsoft.com/office/drawing/2014/main" val="1637743721"/>
                    </a:ext>
                  </a:extLst>
                </a:gridCol>
                <a:gridCol w="1204282">
                  <a:extLst>
                    <a:ext uri="{9D8B030D-6E8A-4147-A177-3AD203B41FA5}">
                      <a16:colId xmlns="" xmlns:a16="http://schemas.microsoft.com/office/drawing/2014/main" val="4120936328"/>
                    </a:ext>
                  </a:extLst>
                </a:gridCol>
                <a:gridCol w="2325512">
                  <a:extLst>
                    <a:ext uri="{9D8B030D-6E8A-4147-A177-3AD203B41FA5}">
                      <a16:colId xmlns="" xmlns:a16="http://schemas.microsoft.com/office/drawing/2014/main" val="389812554"/>
                    </a:ext>
                  </a:extLst>
                </a:gridCol>
                <a:gridCol w="2325512">
                  <a:extLst>
                    <a:ext uri="{9D8B030D-6E8A-4147-A177-3AD203B41FA5}">
                      <a16:colId xmlns="" xmlns:a16="http://schemas.microsoft.com/office/drawing/2014/main" val="2993417091"/>
                    </a:ext>
                  </a:extLst>
                </a:gridCol>
              </a:tblGrid>
              <a:tr h="191341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7" marR="7927" marT="7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ДАТА</a:t>
                      </a:r>
                    </a:p>
                  </a:txBody>
                  <a:tcPr marL="7927" marR="7927" marT="7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ДЕНЬ НДЕЛИ</a:t>
                      </a:r>
                    </a:p>
                  </a:txBody>
                  <a:tcPr marL="7927" marR="7927" marT="7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ПРЕДМЕТ</a:t>
                      </a:r>
                    </a:p>
                  </a:txBody>
                  <a:tcPr marL="7927" marR="7927" marT="7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15685107"/>
                  </a:ext>
                </a:extLst>
              </a:tr>
              <a:tr h="34632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ОСНОВНОЙ ПЕРИОД</a:t>
                      </a:r>
                    </a:p>
                  </a:txBody>
                  <a:tcPr marL="7927" marR="7927" marT="7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23.05.2025</a:t>
                      </a:r>
                    </a:p>
                  </a:txBody>
                  <a:tcPr marL="7927" marR="7927" marT="7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пятница</a:t>
                      </a:r>
                    </a:p>
                  </a:txBody>
                  <a:tcPr marL="7927" marR="7927" marT="7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история</a:t>
                      </a:r>
                    </a:p>
                  </a:txBody>
                  <a:tcPr marL="7927" marR="7927" marT="7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651617"/>
                  </a:ext>
                </a:extLst>
              </a:tr>
              <a:tr h="191341">
                <a:tc rowSpan="13"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7" marR="7927" marT="7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7" marR="7927" marT="7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7" marR="7927" marT="7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литература</a:t>
                      </a:r>
                    </a:p>
                  </a:txBody>
                  <a:tcPr marL="7927" marR="7927" marT="7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194347756"/>
                  </a:ext>
                </a:extLst>
              </a:tr>
              <a:tr h="1913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химия</a:t>
                      </a:r>
                    </a:p>
                  </a:txBody>
                  <a:tcPr marL="7927" marR="7927" marT="7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162402000"/>
                  </a:ext>
                </a:extLst>
              </a:tr>
              <a:tr h="1913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27.05.2025</a:t>
                      </a:r>
                    </a:p>
                  </a:txBody>
                  <a:tcPr marL="7927" marR="7927" marT="7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вторник</a:t>
                      </a:r>
                    </a:p>
                  </a:txBody>
                  <a:tcPr marL="7927" marR="7927" marT="7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математика (Б)</a:t>
                      </a:r>
                    </a:p>
                  </a:txBody>
                  <a:tcPr marL="7927" marR="7927" marT="7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88024203"/>
                  </a:ext>
                </a:extLst>
              </a:tr>
              <a:tr h="1913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7" marR="7927" marT="7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7" marR="7927" marT="7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Математика (П)</a:t>
                      </a:r>
                    </a:p>
                  </a:txBody>
                  <a:tcPr marL="7927" marR="7927" marT="7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371572154"/>
                  </a:ext>
                </a:extLst>
              </a:tr>
              <a:tr h="1913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30.05.2025</a:t>
                      </a:r>
                    </a:p>
                  </a:txBody>
                  <a:tcPr marL="7927" marR="7927" marT="7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пятница</a:t>
                      </a:r>
                    </a:p>
                  </a:txBody>
                  <a:tcPr marL="7927" marR="7927" marT="7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русский язык</a:t>
                      </a:r>
                    </a:p>
                  </a:txBody>
                  <a:tcPr marL="7927" marR="7927" marT="7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246814323"/>
                  </a:ext>
                </a:extLst>
              </a:tr>
              <a:tr h="1913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02.06.2025</a:t>
                      </a:r>
                    </a:p>
                  </a:txBody>
                  <a:tcPr marL="7927" marR="7927" marT="7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понедельник</a:t>
                      </a:r>
                    </a:p>
                  </a:txBody>
                  <a:tcPr marL="7927" marR="7927" marT="7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обществознание</a:t>
                      </a:r>
                    </a:p>
                  </a:txBody>
                  <a:tcPr marL="7927" marR="7927" marT="7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19986365"/>
                  </a:ext>
                </a:extLst>
              </a:tr>
              <a:tr h="1913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7" marR="7927" marT="7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7" marR="7927" marT="7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физика</a:t>
                      </a:r>
                    </a:p>
                  </a:txBody>
                  <a:tcPr marL="7927" marR="7927" marT="7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149888622"/>
                  </a:ext>
                </a:extLst>
              </a:tr>
              <a:tr h="1913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05.06.2025</a:t>
                      </a:r>
                    </a:p>
                  </a:txBody>
                  <a:tcPr marL="7927" marR="7927" marT="7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четверг</a:t>
                      </a:r>
                    </a:p>
                  </a:txBody>
                  <a:tcPr marL="7927" marR="7927" marT="7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биология</a:t>
                      </a:r>
                    </a:p>
                  </a:txBody>
                  <a:tcPr marL="7927" marR="7927" marT="7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041381761"/>
                  </a:ext>
                </a:extLst>
              </a:tr>
              <a:tr h="1913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7" marR="7927" marT="7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7" marR="7927" marT="7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иностранный язык (П)</a:t>
                      </a:r>
                    </a:p>
                  </a:txBody>
                  <a:tcPr marL="7927" marR="7927" marT="7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053020645"/>
                  </a:ext>
                </a:extLst>
              </a:tr>
              <a:tr h="1913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география</a:t>
                      </a:r>
                    </a:p>
                  </a:txBody>
                  <a:tcPr marL="7927" marR="7927" marT="7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21486237"/>
                  </a:ext>
                </a:extLst>
              </a:tr>
              <a:tr h="3826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10.06.2025-11.06.2025</a:t>
                      </a:r>
                    </a:p>
                  </a:txBody>
                  <a:tcPr marL="7927" marR="7927" marT="7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7" marR="7927" marT="7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информатика</a:t>
                      </a:r>
                    </a:p>
                  </a:txBody>
                  <a:tcPr marL="7927" marR="7927" marT="7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759253302"/>
                  </a:ext>
                </a:extLst>
              </a:tr>
              <a:tr h="1913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7" marR="7927" marT="7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7" marR="7927" marT="7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иностранный язык (У)</a:t>
                      </a:r>
                    </a:p>
                  </a:txBody>
                  <a:tcPr marL="7927" marR="7927" marT="7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433272029"/>
                  </a:ext>
                </a:extLst>
              </a:tr>
              <a:tr h="1913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7" marR="7927" marT="7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108371660"/>
                  </a:ext>
                </a:extLst>
              </a:tr>
              <a:tr h="376939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Резервный период</a:t>
                      </a:r>
                    </a:p>
                  </a:txBody>
                  <a:tcPr marL="7927" marR="7927" marT="7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7" marR="7927" marT="7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7" marR="7927" marT="7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7" marR="7927" marT="7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73043176"/>
                  </a:ext>
                </a:extLst>
              </a:tr>
              <a:tr h="191341">
                <a:tc rowSpan="8"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7" marR="7927" marT="7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16.06.2025</a:t>
                      </a:r>
                    </a:p>
                  </a:txBody>
                  <a:tcPr marL="7927" marR="7927" marT="7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понедельник</a:t>
                      </a:r>
                    </a:p>
                  </a:txBody>
                  <a:tcPr marL="7927" marR="7927" marT="7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география</a:t>
                      </a:r>
                    </a:p>
                  </a:txBody>
                  <a:tcPr marL="7927" marR="7927" marT="7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372571183"/>
                  </a:ext>
                </a:extLst>
              </a:tr>
              <a:tr h="1913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7" marR="7927" marT="7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7" marR="7927" marT="7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литература</a:t>
                      </a:r>
                    </a:p>
                  </a:txBody>
                  <a:tcPr marL="7927" marR="7927" marT="7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94489707"/>
                  </a:ext>
                </a:extLst>
              </a:tr>
              <a:tr h="1913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обществознание</a:t>
                      </a:r>
                    </a:p>
                  </a:txBody>
                  <a:tcPr marL="7927" marR="7927" marT="7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185647195"/>
                  </a:ext>
                </a:extLst>
              </a:tr>
              <a:tr h="1913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физика</a:t>
                      </a:r>
                    </a:p>
                  </a:txBody>
                  <a:tcPr marL="7927" marR="7927" marT="7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696921650"/>
                  </a:ext>
                </a:extLst>
              </a:tr>
              <a:tr h="1913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17.06.2025</a:t>
                      </a:r>
                    </a:p>
                  </a:txBody>
                  <a:tcPr marL="7927" marR="7927" marT="7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7" marR="7927" marT="7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русский язык</a:t>
                      </a:r>
                    </a:p>
                  </a:txBody>
                  <a:tcPr marL="7927" marR="7927" marT="7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611331240"/>
                  </a:ext>
                </a:extLst>
              </a:tr>
              <a:tr h="3826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18.06.2025</a:t>
                      </a:r>
                    </a:p>
                  </a:txBody>
                  <a:tcPr marL="7927" marR="7927" marT="7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7" marR="7927" marT="7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иностранный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язык,история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химия</a:t>
                      </a:r>
                    </a:p>
                  </a:txBody>
                  <a:tcPr marL="7927" marR="7927" marT="7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72426834"/>
                  </a:ext>
                </a:extLst>
              </a:tr>
              <a:tr h="5147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19.06.2025</a:t>
                      </a:r>
                    </a:p>
                  </a:txBody>
                  <a:tcPr marL="7927" marR="7927" marT="7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четверг</a:t>
                      </a:r>
                    </a:p>
                  </a:txBody>
                  <a:tcPr marL="7927" marR="7927" marT="7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биология, информатика, иностранный язык</a:t>
                      </a:r>
                    </a:p>
                  </a:txBody>
                  <a:tcPr marL="7927" marR="7927" marT="7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7660341"/>
                  </a:ext>
                </a:extLst>
              </a:tr>
              <a:tr h="1913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20.06.2025</a:t>
                      </a:r>
                    </a:p>
                  </a:txBody>
                  <a:tcPr marL="7927" marR="7927" marT="7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пятница</a:t>
                      </a:r>
                    </a:p>
                  </a:txBody>
                  <a:tcPr marL="7927" marR="7927" marT="7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математика</a:t>
                      </a:r>
                    </a:p>
                  </a:txBody>
                  <a:tcPr marL="7927" marR="7927" marT="7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738108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8002111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462C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345</TotalTime>
  <Words>742</Words>
  <Application>Microsoft Office PowerPoint</Application>
  <PresentationFormat>Экран (4:3)</PresentationFormat>
  <Paragraphs>166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В 2025 году ФИПИ подает следующие минимальные  баллы для предметов ЕГЭ:</vt:lpstr>
      <vt:lpstr>Слайд 8</vt:lpstr>
      <vt:lpstr>Слайд 9</vt:lpstr>
      <vt:lpstr>Слайд 10</vt:lpstr>
      <vt:lpstr>Слайд 11</vt:lpstr>
      <vt:lpstr>Слайд 12</vt:lpstr>
      <vt:lpstr>Если обучающийся по состоянию здоровья не может  завершить выполнение экзаменационной работы, то  он досрочно покидает аудиторию. Экзамен может быть пересдан в резервные дни.</vt:lpstr>
      <vt:lpstr>Слайд 14</vt:lpstr>
      <vt:lpstr>В продолжительность экзаменов не включается время,  выделенное на подготовительные мероприятия (инструктаж, заполнение регистрационных бланков и  т.д.)</vt:lpstr>
      <vt:lpstr>Печать КИМ будет производиться  в  аудитории!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Пользователь Windows</cp:lastModifiedBy>
  <cp:revision>32</cp:revision>
  <cp:lastPrinted>2024-11-11T10:46:19Z</cp:lastPrinted>
  <dcterms:created xsi:type="dcterms:W3CDTF">2023-10-01T17:45:10Z</dcterms:created>
  <dcterms:modified xsi:type="dcterms:W3CDTF">2024-11-26T09:01:40Z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2023-09-23T00:00:00Z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2023-10-01T00:00:00Z</vt:filetime>
  </property>
</Properties>
</file>